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334" r:id="rId2"/>
    <p:sldId id="348" r:id="rId3"/>
    <p:sldId id="347" r:id="rId4"/>
    <p:sldId id="335" r:id="rId5"/>
    <p:sldId id="310" r:id="rId6"/>
    <p:sldId id="336" r:id="rId7"/>
    <p:sldId id="337" r:id="rId8"/>
    <p:sldId id="281" r:id="rId9"/>
    <p:sldId id="338" r:id="rId10"/>
    <p:sldId id="339" r:id="rId11"/>
    <p:sldId id="340" r:id="rId12"/>
    <p:sldId id="341" r:id="rId13"/>
    <p:sldId id="342" r:id="rId14"/>
    <p:sldId id="343" r:id="rId15"/>
    <p:sldId id="296" r:id="rId16"/>
    <p:sldId id="302" r:id="rId17"/>
    <p:sldId id="260" r:id="rId18"/>
    <p:sldId id="292" r:id="rId19"/>
  </p:sldIdLst>
  <p:sldSz cx="9144000" cy="6858000" type="screen4x3"/>
  <p:notesSz cx="6797675" cy="9926638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969696"/>
    <a:srgbClr val="FF9900"/>
    <a:srgbClr val="EFE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26022019\3_Raboten_Balkan\Zbk_Balkan\presentations\Chart_Balkan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7681175269758"/>
          <c:y val="5.8661273898139785E-2"/>
          <c:w val="0.83371336395450568"/>
          <c:h val="0.8412262811410868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724796831"/>
        <c:axId val="1"/>
      </c:barChart>
      <c:catAx>
        <c:axId val="724796831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2479683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97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rect">
        <a:fillToRect l="100000" t="100000"/>
      </a:path>
      <a:tileRect r="-100000" b="-100000"/>
    </a:gradFill>
    <a:ln>
      <a:solidFill>
        <a:schemeClr val="accent6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Премиен приход </a:t>
            </a:r>
            <a:r>
              <a:rPr lang="en-US"/>
              <a:t>BGN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077865266841645"/>
          <c:y val="0.1755285073670724"/>
          <c:w val="0.8047769028871391"/>
          <c:h val="0.751953875720691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Sheet1!$A$1:$A$14</c15:sqref>
                  </c15:fullRef>
                </c:ext>
              </c:extLst>
              <c:f>Sheet1!$A$2:$A$14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Sheet1!$B$1:$B$14</c15:sqref>
                  </c15:fullRef>
                </c:ext>
              </c:extLst>
              <c:f>Sheet1!$B$2:$B$14</c:f>
              <c:numCache>
                <c:formatCode>#,##0</c:formatCode>
                <c:ptCount val="13"/>
                <c:pt idx="0">
                  <c:v>4200000</c:v>
                </c:pt>
                <c:pt idx="1">
                  <c:v>6100000</c:v>
                </c:pt>
                <c:pt idx="2">
                  <c:v>7200000</c:v>
                </c:pt>
                <c:pt idx="3">
                  <c:v>8050000</c:v>
                </c:pt>
                <c:pt idx="4">
                  <c:v>9150000</c:v>
                </c:pt>
                <c:pt idx="5">
                  <c:v>9700000</c:v>
                </c:pt>
                <c:pt idx="6">
                  <c:v>9800000</c:v>
                </c:pt>
                <c:pt idx="7">
                  <c:v>10100000</c:v>
                </c:pt>
                <c:pt idx="8">
                  <c:v>10650000</c:v>
                </c:pt>
                <c:pt idx="9">
                  <c:v>11747300</c:v>
                </c:pt>
                <c:pt idx="10">
                  <c:v>13990000</c:v>
                </c:pt>
                <c:pt idx="11">
                  <c:v>19000000</c:v>
                </c:pt>
                <c:pt idx="12">
                  <c:v>19950000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B-42C6-84BD-3403BC28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4798911"/>
        <c:axId val="1"/>
      </c:barChart>
      <c:catAx>
        <c:axId val="72479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79891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85C9F-FCD6-4993-9528-4311BF84B060}" type="doc">
      <dgm:prSet loTypeId="urn:microsoft.com/office/officeart/2008/layout/AscendingPictureAccent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1508C4-962A-456C-9EFB-7744E7A6850E}">
      <dgm:prSet phldrT="[Text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shade val="93000"/>
                <a:satMod val="130000"/>
                <a:alpha val="5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Глобални партньори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28883B-4DCC-4D74-AFD0-B6D0AFC41D97}" type="parTrans" cxnId="{9D92BF6C-C70E-4372-9CE8-102B09C068E5}">
      <dgm:prSet/>
      <dgm:spPr/>
      <dgm:t>
        <a:bodyPr/>
        <a:lstStyle/>
        <a:p>
          <a:endParaRPr lang="en-US"/>
        </a:p>
      </dgm:t>
    </dgm:pt>
    <dgm:pt modelId="{0DD5DE82-B95D-4528-A702-A258F5E2C4C0}" type="sibTrans" cxnId="{9D92BF6C-C70E-4372-9CE8-102B09C068E5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seup of hand holding pencil and sketching" title="Sample Picture"/>
        </a:ext>
      </dgm:extLst>
    </dgm:pt>
    <dgm:pt modelId="{C439EFA3-ACE9-4C38-B298-4238E6E66A25}">
      <dgm:prSet phldrT="[Text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shade val="93000"/>
                <a:satMod val="130000"/>
                <a:alpha val="7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bg-BG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Разнообразие в подходите и методиките</a:t>
          </a:r>
          <a:endParaRPr lang="en-US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A4E454-63C8-4F5E-9A0E-B5946C12C4D5}" type="parTrans" cxnId="{E5C3E95D-1AA4-4834-866B-0747BAC89A42}">
      <dgm:prSet/>
      <dgm:spPr/>
      <dgm:t>
        <a:bodyPr/>
        <a:lstStyle/>
        <a:p>
          <a:endParaRPr lang="en-US"/>
        </a:p>
      </dgm:t>
    </dgm:pt>
    <dgm:pt modelId="{4ED2BF27-E356-4271-BA0C-541D11CE4E57}" type="sibTrans" cxnId="{E5C3E95D-1AA4-4834-866B-0747BAC89A42}">
      <dgm:prSet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seup of hands holding magnifier and pen" title="Sample Picture"/>
        </a:ext>
      </dgm:extLst>
    </dgm:pt>
    <dgm:pt modelId="{77BA099B-FABA-4EDB-8759-5E2C45E01008}">
      <dgm:prSet phldrT="[Text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shade val="93000"/>
                <a:satMod val="130000"/>
                <a:alpha val="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bg-BG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Иновативни решения и пакети</a:t>
          </a:r>
          <a:endParaRPr lang="en-US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46E7D0-91BB-4252-A54B-DE010D9F9F06}" type="parTrans" cxnId="{AC839F40-C05E-41CD-9415-03F68BE022EB}">
      <dgm:prSet/>
      <dgm:spPr/>
      <dgm:t>
        <a:bodyPr/>
        <a:lstStyle/>
        <a:p>
          <a:endParaRPr lang="en-US"/>
        </a:p>
      </dgm:t>
    </dgm:pt>
    <dgm:pt modelId="{EE4C2868-C8D1-438D-84C2-1764E0A268CC}" type="sibTrans" cxnId="{AC839F40-C05E-41CD-9415-03F68BE022EB}">
      <dgm:prSet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seup of hand plugging cables into computer" title="Sample Picture"/>
        </a:ext>
      </dgm:extLst>
    </dgm:pt>
    <dgm:pt modelId="{FE41D54D-1250-4C9D-AE1C-6ADFB89E3A98}">
      <dgm:prSet phldrT="[Text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shade val="93000"/>
                <a:satMod val="130000"/>
                <a:alpha val="5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bg-BG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Помощ и обучение</a:t>
          </a:r>
          <a:endParaRPr 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07F257-8AE5-49F2-A8D0-34676DBB7188}" type="parTrans" cxnId="{E63875D3-AF8D-481A-AADA-3FF7DCF57D9B}">
      <dgm:prSet/>
      <dgm:spPr/>
      <dgm:t>
        <a:bodyPr/>
        <a:lstStyle/>
        <a:p>
          <a:endParaRPr lang="en-US"/>
        </a:p>
      </dgm:t>
    </dgm:pt>
    <dgm:pt modelId="{58C2F588-1BB4-4D51-A46C-70E04AC3E278}" type="sibTrans" cxnId="{E63875D3-AF8D-481A-AADA-3FF7DCF57D9B}">
      <dgm:prSet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seup of finger pushing power button" title="Sample Picture"/>
        </a:ext>
      </dgm:extLst>
    </dgm:pt>
    <dgm:pt modelId="{2F80060B-2178-4C39-88DE-E22E8C663FD1}">
      <dgm:prSet phldrT="[Text]" custT="1"/>
      <dgm:spPr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1000">
              <a:schemeClr val="accent6">
                <a:hueOff val="0"/>
                <a:satOff val="0"/>
                <a:lumOff val="0"/>
                <a:shade val="93000"/>
                <a:satMod val="130000"/>
                <a:alpha val="59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l"/>
          <a:r>
            <a:rPr lang="bg-BG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Анализ и експертиза</a:t>
          </a:r>
          <a:endParaRPr 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1FFC24-0A78-4047-BFB1-2046A9542B6F}" type="parTrans" cxnId="{1D8ECA4B-E737-4CD8-ACFC-DE18A28E6C07}">
      <dgm:prSet/>
      <dgm:spPr/>
      <dgm:t>
        <a:bodyPr/>
        <a:lstStyle/>
        <a:p>
          <a:endParaRPr lang="en-US"/>
        </a:p>
      </dgm:t>
    </dgm:pt>
    <dgm:pt modelId="{24613E54-F040-4D87-9E02-F9F71F79060E}" type="sibTrans" cxnId="{1D8ECA4B-E737-4CD8-ACFC-DE18A28E6C07}">
      <dgm:prSet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seup of hand holding pen and pointing to data in column chart" title="Sample Picture"/>
        </a:ext>
      </dgm:extLst>
    </dgm:pt>
    <dgm:pt modelId="{28102DFD-5914-47DE-A80F-58C721024B80}" type="pres">
      <dgm:prSet presAssocID="{0FA85C9F-FCD6-4993-9528-4311BF84B060}" presName="Name0" presStyleCnt="0">
        <dgm:presLayoutVars>
          <dgm:chMax val="7"/>
          <dgm:chPref val="7"/>
          <dgm:dir/>
        </dgm:presLayoutVars>
      </dgm:prSet>
      <dgm:spPr/>
    </dgm:pt>
    <dgm:pt modelId="{173C0D5B-2D86-456D-A251-8B716EB11AFA}" type="pres">
      <dgm:prSet presAssocID="{0FA85C9F-FCD6-4993-9528-4311BF84B060}" presName="dot1" presStyleLbl="alignNode1" presStyleIdx="0" presStyleCnt="15"/>
      <dgm:spPr/>
    </dgm:pt>
    <dgm:pt modelId="{8DC00181-D81A-4F72-A6D3-399EA3C15E73}" type="pres">
      <dgm:prSet presAssocID="{0FA85C9F-FCD6-4993-9528-4311BF84B060}" presName="dot2" presStyleLbl="alignNode1" presStyleIdx="1" presStyleCnt="15"/>
      <dgm:spPr/>
    </dgm:pt>
    <dgm:pt modelId="{226876B2-78A7-408C-8E45-1C8F63D543CB}" type="pres">
      <dgm:prSet presAssocID="{0FA85C9F-FCD6-4993-9528-4311BF84B060}" presName="dot3" presStyleLbl="alignNode1" presStyleIdx="2" presStyleCnt="15"/>
      <dgm:spPr/>
    </dgm:pt>
    <dgm:pt modelId="{23B56457-2346-4EA1-A1AC-1DD61A1D74A4}" type="pres">
      <dgm:prSet presAssocID="{0FA85C9F-FCD6-4993-9528-4311BF84B060}" presName="dot4" presStyleLbl="alignNode1" presStyleIdx="3" presStyleCnt="15"/>
      <dgm:spPr/>
    </dgm:pt>
    <dgm:pt modelId="{1C728761-B222-436F-8742-41E3FE1663C6}" type="pres">
      <dgm:prSet presAssocID="{0FA85C9F-FCD6-4993-9528-4311BF84B060}" presName="dot5" presStyleLbl="alignNode1" presStyleIdx="4" presStyleCnt="15"/>
      <dgm:spPr/>
    </dgm:pt>
    <dgm:pt modelId="{3D62AC57-7E65-4F55-B2C5-DE2DA495D972}" type="pres">
      <dgm:prSet presAssocID="{0FA85C9F-FCD6-4993-9528-4311BF84B060}" presName="dot6" presStyleLbl="alignNode1" presStyleIdx="5" presStyleCnt="15"/>
      <dgm:spPr/>
    </dgm:pt>
    <dgm:pt modelId="{55818819-EAC3-4B37-A758-623F7E9412F6}" type="pres">
      <dgm:prSet presAssocID="{0FA85C9F-FCD6-4993-9528-4311BF84B060}" presName="dot7" presStyleLbl="alignNode1" presStyleIdx="6" presStyleCnt="15"/>
      <dgm:spPr/>
    </dgm:pt>
    <dgm:pt modelId="{39E6420D-4C99-4A8E-B833-9FE8E1353E87}" type="pres">
      <dgm:prSet presAssocID="{0FA85C9F-FCD6-4993-9528-4311BF84B060}" presName="dot8" presStyleLbl="alignNode1" presStyleIdx="7" presStyleCnt="15"/>
      <dgm:spPr/>
    </dgm:pt>
    <dgm:pt modelId="{B9F44449-A2CF-46FB-A980-E172ECF811A0}" type="pres">
      <dgm:prSet presAssocID="{0FA85C9F-FCD6-4993-9528-4311BF84B060}" presName="dotArrow1" presStyleLbl="alignNode1" presStyleIdx="8" presStyleCnt="15"/>
      <dgm:spPr/>
    </dgm:pt>
    <dgm:pt modelId="{E648252E-CAA2-455A-A82D-AC6BB7541290}" type="pres">
      <dgm:prSet presAssocID="{0FA85C9F-FCD6-4993-9528-4311BF84B060}" presName="dotArrow2" presStyleLbl="alignNode1" presStyleIdx="9" presStyleCnt="15"/>
      <dgm:spPr/>
    </dgm:pt>
    <dgm:pt modelId="{714104D8-930A-4A1F-B402-2BE77935EFCA}" type="pres">
      <dgm:prSet presAssocID="{0FA85C9F-FCD6-4993-9528-4311BF84B060}" presName="dotArrow3" presStyleLbl="alignNode1" presStyleIdx="10" presStyleCnt="15"/>
      <dgm:spPr/>
    </dgm:pt>
    <dgm:pt modelId="{3F3A5ABE-0386-4878-B907-72E8EB073835}" type="pres">
      <dgm:prSet presAssocID="{0FA85C9F-FCD6-4993-9528-4311BF84B060}" presName="dotArrow4" presStyleLbl="alignNode1" presStyleIdx="11" presStyleCnt="15"/>
      <dgm:spPr/>
    </dgm:pt>
    <dgm:pt modelId="{66B157D2-617F-4600-81C1-54D22E05BD4D}" type="pres">
      <dgm:prSet presAssocID="{0FA85C9F-FCD6-4993-9528-4311BF84B060}" presName="dotArrow5" presStyleLbl="alignNode1" presStyleIdx="12" presStyleCnt="15"/>
      <dgm:spPr/>
    </dgm:pt>
    <dgm:pt modelId="{416A2F15-73F9-46F3-AD47-B996F5DC5F04}" type="pres">
      <dgm:prSet presAssocID="{0FA85C9F-FCD6-4993-9528-4311BF84B060}" presName="dotArrow6" presStyleLbl="alignNode1" presStyleIdx="13" presStyleCnt="15"/>
      <dgm:spPr/>
    </dgm:pt>
    <dgm:pt modelId="{DA7AAD41-5E68-49D8-BAB9-31F95DE8BA53}" type="pres">
      <dgm:prSet presAssocID="{0FA85C9F-FCD6-4993-9528-4311BF84B060}" presName="dotArrow7" presStyleLbl="alignNode1" presStyleIdx="14" presStyleCnt="15"/>
      <dgm:spPr/>
    </dgm:pt>
    <dgm:pt modelId="{AFAE8CB1-BD31-4AB5-813F-04CE280D7BC3}" type="pres">
      <dgm:prSet presAssocID="{AB1508C4-962A-456C-9EFB-7744E7A6850E}" presName="parTx1" presStyleLbl="node1" presStyleIdx="0" presStyleCnt="5"/>
      <dgm:spPr/>
    </dgm:pt>
    <dgm:pt modelId="{7A566C52-34DA-42C8-B174-71CC7A781691}" type="pres">
      <dgm:prSet presAssocID="{0DD5DE82-B95D-4528-A702-A258F5E2C4C0}" presName="picture1" presStyleCnt="0"/>
      <dgm:spPr/>
    </dgm:pt>
    <dgm:pt modelId="{1BDDF1A7-8F9A-491D-B616-D31125DA6177}" type="pres">
      <dgm:prSet presAssocID="{0DD5DE82-B95D-4528-A702-A258F5E2C4C0}" presName="imageRepeatNode" presStyleLbl="fgImgPlace1" presStyleIdx="0" presStyleCnt="5"/>
      <dgm:spPr/>
    </dgm:pt>
    <dgm:pt modelId="{25CE29FA-35B5-4976-AE6F-6E275956B89D}" type="pres">
      <dgm:prSet presAssocID="{C439EFA3-ACE9-4C38-B298-4238E6E66A25}" presName="parTx2" presStyleLbl="node1" presStyleIdx="1" presStyleCnt="5" custLinFactNeighborX="-1302"/>
      <dgm:spPr/>
    </dgm:pt>
    <dgm:pt modelId="{303E2316-F5E0-4CA7-9B70-76FC5CD2449E}" type="pres">
      <dgm:prSet presAssocID="{4ED2BF27-E356-4271-BA0C-541D11CE4E57}" presName="picture2" presStyleCnt="0"/>
      <dgm:spPr/>
    </dgm:pt>
    <dgm:pt modelId="{E7155B03-8DE3-4B3E-A115-8567A0C88F58}" type="pres">
      <dgm:prSet presAssocID="{4ED2BF27-E356-4271-BA0C-541D11CE4E57}" presName="imageRepeatNode" presStyleLbl="fgImgPlace1" presStyleIdx="1" presStyleCnt="5"/>
      <dgm:spPr/>
    </dgm:pt>
    <dgm:pt modelId="{4BD86202-302F-4E2F-AFBB-306A3A126EF3}" type="pres">
      <dgm:prSet presAssocID="{77BA099B-FABA-4EDB-8759-5E2C45E01008}" presName="parTx3" presStyleLbl="node1" presStyleIdx="2" presStyleCnt="5"/>
      <dgm:spPr/>
    </dgm:pt>
    <dgm:pt modelId="{D7317E7B-4A4D-48AC-8D09-7E398136BB1D}" type="pres">
      <dgm:prSet presAssocID="{EE4C2868-C8D1-438D-84C2-1764E0A268CC}" presName="picture3" presStyleCnt="0"/>
      <dgm:spPr/>
    </dgm:pt>
    <dgm:pt modelId="{49CE950B-4F82-48D2-AF26-10C2170F8BB6}" type="pres">
      <dgm:prSet presAssocID="{EE4C2868-C8D1-438D-84C2-1764E0A268CC}" presName="imageRepeatNode" presStyleLbl="fgImgPlace1" presStyleIdx="2" presStyleCnt="5"/>
      <dgm:spPr/>
    </dgm:pt>
    <dgm:pt modelId="{DF1382B8-D134-46BF-9446-A780E4628B73}" type="pres">
      <dgm:prSet presAssocID="{FE41D54D-1250-4C9D-AE1C-6ADFB89E3A98}" presName="parTx4" presStyleLbl="node1" presStyleIdx="3" presStyleCnt="5"/>
      <dgm:spPr/>
    </dgm:pt>
    <dgm:pt modelId="{037FC98E-7686-4B85-A2D0-C76880C404EA}" type="pres">
      <dgm:prSet presAssocID="{58C2F588-1BB4-4D51-A46C-70E04AC3E278}" presName="picture4" presStyleCnt="0"/>
      <dgm:spPr/>
    </dgm:pt>
    <dgm:pt modelId="{BD330E29-DA28-4F5D-921B-C021D1F357B7}" type="pres">
      <dgm:prSet presAssocID="{58C2F588-1BB4-4D51-A46C-70E04AC3E278}" presName="imageRepeatNode" presStyleLbl="fgImgPlace1" presStyleIdx="3" presStyleCnt="5"/>
      <dgm:spPr/>
    </dgm:pt>
    <dgm:pt modelId="{D0FCD607-9F49-4A15-929A-8BBA12F40DC1}" type="pres">
      <dgm:prSet presAssocID="{2F80060B-2178-4C39-88DE-E22E8C663FD1}" presName="parTx5" presStyleLbl="node1" presStyleIdx="4" presStyleCnt="5" custLinFactNeighborX="-701" custLinFactNeighborY="1825"/>
      <dgm:spPr/>
    </dgm:pt>
    <dgm:pt modelId="{09319809-6BB4-43B1-9493-1B2DDCD76FA9}" type="pres">
      <dgm:prSet presAssocID="{24613E54-F040-4D87-9E02-F9F71F79060E}" presName="picture5" presStyleCnt="0"/>
      <dgm:spPr/>
    </dgm:pt>
    <dgm:pt modelId="{6BFFBD56-1663-40C9-A9CA-11AB837289A3}" type="pres">
      <dgm:prSet presAssocID="{24613E54-F040-4D87-9E02-F9F71F79060E}" presName="imageRepeatNode" presStyleLbl="fgImgPlace1" presStyleIdx="4" presStyleCnt="5"/>
      <dgm:spPr/>
    </dgm:pt>
  </dgm:ptLst>
  <dgm:cxnLst>
    <dgm:cxn modelId="{B6434206-A07E-47C0-B230-DE5AF9EEF34B}" type="presOf" srcId="{0FA85C9F-FCD6-4993-9528-4311BF84B060}" destId="{28102DFD-5914-47DE-A80F-58C721024B80}" srcOrd="0" destOrd="0" presId="urn:microsoft.com/office/officeart/2008/layout/AscendingPictureAccentProcess"/>
    <dgm:cxn modelId="{76F4F52E-F611-450B-B526-B86A2801652D}" type="presOf" srcId="{58C2F588-1BB4-4D51-A46C-70E04AC3E278}" destId="{BD330E29-DA28-4F5D-921B-C021D1F357B7}" srcOrd="0" destOrd="0" presId="urn:microsoft.com/office/officeart/2008/layout/AscendingPictureAccentProcess"/>
    <dgm:cxn modelId="{AC839F40-C05E-41CD-9415-03F68BE022EB}" srcId="{0FA85C9F-FCD6-4993-9528-4311BF84B060}" destId="{77BA099B-FABA-4EDB-8759-5E2C45E01008}" srcOrd="2" destOrd="0" parTransId="{4C46E7D0-91BB-4252-A54B-DE010D9F9F06}" sibTransId="{EE4C2868-C8D1-438D-84C2-1764E0A268CC}"/>
    <dgm:cxn modelId="{E5C3E95D-1AA4-4834-866B-0747BAC89A42}" srcId="{0FA85C9F-FCD6-4993-9528-4311BF84B060}" destId="{C439EFA3-ACE9-4C38-B298-4238E6E66A25}" srcOrd="1" destOrd="0" parTransId="{B2A4E454-63C8-4F5E-9A0E-B5946C12C4D5}" sibTransId="{4ED2BF27-E356-4271-BA0C-541D11CE4E57}"/>
    <dgm:cxn modelId="{7C2FF761-9D01-4276-B5B0-05B2CFFCC3D5}" type="presOf" srcId="{AB1508C4-962A-456C-9EFB-7744E7A6850E}" destId="{AFAE8CB1-BD31-4AB5-813F-04CE280D7BC3}" srcOrd="0" destOrd="0" presId="urn:microsoft.com/office/officeart/2008/layout/AscendingPictureAccentProcess"/>
    <dgm:cxn modelId="{1D8ECA4B-E737-4CD8-ACFC-DE18A28E6C07}" srcId="{0FA85C9F-FCD6-4993-9528-4311BF84B060}" destId="{2F80060B-2178-4C39-88DE-E22E8C663FD1}" srcOrd="4" destOrd="0" parTransId="{8B1FFC24-0A78-4047-BFB1-2046A9542B6F}" sibTransId="{24613E54-F040-4D87-9E02-F9F71F79060E}"/>
    <dgm:cxn modelId="{9D92BF6C-C70E-4372-9CE8-102B09C068E5}" srcId="{0FA85C9F-FCD6-4993-9528-4311BF84B060}" destId="{AB1508C4-962A-456C-9EFB-7744E7A6850E}" srcOrd="0" destOrd="0" parTransId="{2228883B-4DCC-4D74-AFD0-B6D0AFC41D97}" sibTransId="{0DD5DE82-B95D-4528-A702-A258F5E2C4C0}"/>
    <dgm:cxn modelId="{C941F752-7F3F-4CB3-8A6A-C22D208524AB}" type="presOf" srcId="{4ED2BF27-E356-4271-BA0C-541D11CE4E57}" destId="{E7155B03-8DE3-4B3E-A115-8567A0C88F58}" srcOrd="0" destOrd="0" presId="urn:microsoft.com/office/officeart/2008/layout/AscendingPictureAccentProcess"/>
    <dgm:cxn modelId="{B6B31576-6BBC-47A5-B5F3-4E759973B821}" type="presOf" srcId="{77BA099B-FABA-4EDB-8759-5E2C45E01008}" destId="{4BD86202-302F-4E2F-AFBB-306A3A126EF3}" srcOrd="0" destOrd="0" presId="urn:microsoft.com/office/officeart/2008/layout/AscendingPictureAccentProcess"/>
    <dgm:cxn modelId="{E06F847A-1C53-4A8A-992C-DBEEC90816A8}" type="presOf" srcId="{FE41D54D-1250-4C9D-AE1C-6ADFB89E3A98}" destId="{DF1382B8-D134-46BF-9446-A780E4628B73}" srcOrd="0" destOrd="0" presId="urn:microsoft.com/office/officeart/2008/layout/AscendingPictureAccentProcess"/>
    <dgm:cxn modelId="{49BDB67C-CB21-4DFA-80E2-C8210C044E82}" type="presOf" srcId="{2F80060B-2178-4C39-88DE-E22E8C663FD1}" destId="{D0FCD607-9F49-4A15-929A-8BBA12F40DC1}" srcOrd="0" destOrd="0" presId="urn:microsoft.com/office/officeart/2008/layout/AscendingPictureAccentProcess"/>
    <dgm:cxn modelId="{5B5791B9-618E-47A8-B1CB-90CCF5A5953E}" type="presOf" srcId="{EE4C2868-C8D1-438D-84C2-1764E0A268CC}" destId="{49CE950B-4F82-48D2-AF26-10C2170F8BB6}" srcOrd="0" destOrd="0" presId="urn:microsoft.com/office/officeart/2008/layout/AscendingPictureAccentProcess"/>
    <dgm:cxn modelId="{3A8E0CC9-D57C-4649-9199-A74CE8F4A574}" type="presOf" srcId="{C439EFA3-ACE9-4C38-B298-4238E6E66A25}" destId="{25CE29FA-35B5-4976-AE6F-6E275956B89D}" srcOrd="0" destOrd="0" presId="urn:microsoft.com/office/officeart/2008/layout/AscendingPictureAccentProcess"/>
    <dgm:cxn modelId="{E63875D3-AF8D-481A-AADA-3FF7DCF57D9B}" srcId="{0FA85C9F-FCD6-4993-9528-4311BF84B060}" destId="{FE41D54D-1250-4C9D-AE1C-6ADFB89E3A98}" srcOrd="3" destOrd="0" parTransId="{E407F257-8AE5-49F2-A8D0-34676DBB7188}" sibTransId="{58C2F588-1BB4-4D51-A46C-70E04AC3E278}"/>
    <dgm:cxn modelId="{1301C7D6-FCEF-4846-8152-1D73F17BE67A}" type="presOf" srcId="{0DD5DE82-B95D-4528-A702-A258F5E2C4C0}" destId="{1BDDF1A7-8F9A-491D-B616-D31125DA6177}" srcOrd="0" destOrd="0" presId="urn:microsoft.com/office/officeart/2008/layout/AscendingPictureAccentProcess"/>
    <dgm:cxn modelId="{7A416DE9-C334-4B41-BB1A-3EAA7991CA13}" type="presOf" srcId="{24613E54-F040-4D87-9E02-F9F71F79060E}" destId="{6BFFBD56-1663-40C9-A9CA-11AB837289A3}" srcOrd="0" destOrd="0" presId="urn:microsoft.com/office/officeart/2008/layout/AscendingPictureAccentProcess"/>
    <dgm:cxn modelId="{D7FA986C-C593-45AF-A814-3727FD5BF863}" type="presParOf" srcId="{28102DFD-5914-47DE-A80F-58C721024B80}" destId="{173C0D5B-2D86-456D-A251-8B716EB11AFA}" srcOrd="0" destOrd="0" presId="urn:microsoft.com/office/officeart/2008/layout/AscendingPictureAccentProcess"/>
    <dgm:cxn modelId="{C30CCB99-EF77-45B4-9194-B5273A99809D}" type="presParOf" srcId="{28102DFD-5914-47DE-A80F-58C721024B80}" destId="{8DC00181-D81A-4F72-A6D3-399EA3C15E73}" srcOrd="1" destOrd="0" presId="urn:microsoft.com/office/officeart/2008/layout/AscendingPictureAccentProcess"/>
    <dgm:cxn modelId="{73CEC24E-F315-4D16-8CF2-E2D5E5915613}" type="presParOf" srcId="{28102DFD-5914-47DE-A80F-58C721024B80}" destId="{226876B2-78A7-408C-8E45-1C8F63D543CB}" srcOrd="2" destOrd="0" presId="urn:microsoft.com/office/officeart/2008/layout/AscendingPictureAccentProcess"/>
    <dgm:cxn modelId="{4E729A14-EE08-43CA-A780-9E9B4F260115}" type="presParOf" srcId="{28102DFD-5914-47DE-A80F-58C721024B80}" destId="{23B56457-2346-4EA1-A1AC-1DD61A1D74A4}" srcOrd="3" destOrd="0" presId="urn:microsoft.com/office/officeart/2008/layout/AscendingPictureAccentProcess"/>
    <dgm:cxn modelId="{2FE74EE6-CEA4-4457-8F48-42F001637188}" type="presParOf" srcId="{28102DFD-5914-47DE-A80F-58C721024B80}" destId="{1C728761-B222-436F-8742-41E3FE1663C6}" srcOrd="4" destOrd="0" presId="urn:microsoft.com/office/officeart/2008/layout/AscendingPictureAccentProcess"/>
    <dgm:cxn modelId="{D9F5AB6A-C45A-4E6B-AC44-C220841F2C9B}" type="presParOf" srcId="{28102DFD-5914-47DE-A80F-58C721024B80}" destId="{3D62AC57-7E65-4F55-B2C5-DE2DA495D972}" srcOrd="5" destOrd="0" presId="urn:microsoft.com/office/officeart/2008/layout/AscendingPictureAccentProcess"/>
    <dgm:cxn modelId="{DED0417E-996E-4489-8607-9F0A39D7804D}" type="presParOf" srcId="{28102DFD-5914-47DE-A80F-58C721024B80}" destId="{55818819-EAC3-4B37-A758-623F7E9412F6}" srcOrd="6" destOrd="0" presId="urn:microsoft.com/office/officeart/2008/layout/AscendingPictureAccentProcess"/>
    <dgm:cxn modelId="{E51064D2-961D-4723-BD33-CCE1D10567FD}" type="presParOf" srcId="{28102DFD-5914-47DE-A80F-58C721024B80}" destId="{39E6420D-4C99-4A8E-B833-9FE8E1353E87}" srcOrd="7" destOrd="0" presId="urn:microsoft.com/office/officeart/2008/layout/AscendingPictureAccentProcess"/>
    <dgm:cxn modelId="{B3175A18-F12B-4CA9-A0A7-A3E8BEBA5DB7}" type="presParOf" srcId="{28102DFD-5914-47DE-A80F-58C721024B80}" destId="{B9F44449-A2CF-46FB-A980-E172ECF811A0}" srcOrd="8" destOrd="0" presId="urn:microsoft.com/office/officeart/2008/layout/AscendingPictureAccentProcess"/>
    <dgm:cxn modelId="{B58E116D-1CC7-4514-B52C-326F5A1E603E}" type="presParOf" srcId="{28102DFD-5914-47DE-A80F-58C721024B80}" destId="{E648252E-CAA2-455A-A82D-AC6BB7541290}" srcOrd="9" destOrd="0" presId="urn:microsoft.com/office/officeart/2008/layout/AscendingPictureAccentProcess"/>
    <dgm:cxn modelId="{B11260E7-414C-4D0A-B233-55AC927C9FF3}" type="presParOf" srcId="{28102DFD-5914-47DE-A80F-58C721024B80}" destId="{714104D8-930A-4A1F-B402-2BE77935EFCA}" srcOrd="10" destOrd="0" presId="urn:microsoft.com/office/officeart/2008/layout/AscendingPictureAccentProcess"/>
    <dgm:cxn modelId="{13DF91C8-8626-456E-B97C-AEFA1072DBAE}" type="presParOf" srcId="{28102DFD-5914-47DE-A80F-58C721024B80}" destId="{3F3A5ABE-0386-4878-B907-72E8EB073835}" srcOrd="11" destOrd="0" presId="urn:microsoft.com/office/officeart/2008/layout/AscendingPictureAccentProcess"/>
    <dgm:cxn modelId="{E8C1AA17-E3DD-47E3-9302-93EB5DD55997}" type="presParOf" srcId="{28102DFD-5914-47DE-A80F-58C721024B80}" destId="{66B157D2-617F-4600-81C1-54D22E05BD4D}" srcOrd="12" destOrd="0" presId="urn:microsoft.com/office/officeart/2008/layout/AscendingPictureAccentProcess"/>
    <dgm:cxn modelId="{F5128F9A-0464-4C49-A296-EC5711E71BA0}" type="presParOf" srcId="{28102DFD-5914-47DE-A80F-58C721024B80}" destId="{416A2F15-73F9-46F3-AD47-B996F5DC5F04}" srcOrd="13" destOrd="0" presId="urn:microsoft.com/office/officeart/2008/layout/AscendingPictureAccentProcess"/>
    <dgm:cxn modelId="{FFB31723-83C0-4406-9DB2-540233E41162}" type="presParOf" srcId="{28102DFD-5914-47DE-A80F-58C721024B80}" destId="{DA7AAD41-5E68-49D8-BAB9-31F95DE8BA53}" srcOrd="14" destOrd="0" presId="urn:microsoft.com/office/officeart/2008/layout/AscendingPictureAccentProcess"/>
    <dgm:cxn modelId="{D57329B7-9B9F-4A21-B730-4F34934DEEC3}" type="presParOf" srcId="{28102DFD-5914-47DE-A80F-58C721024B80}" destId="{AFAE8CB1-BD31-4AB5-813F-04CE280D7BC3}" srcOrd="15" destOrd="0" presId="urn:microsoft.com/office/officeart/2008/layout/AscendingPictureAccentProcess"/>
    <dgm:cxn modelId="{3F2B3257-BFBB-4E0E-837F-5FE0B5DFD114}" type="presParOf" srcId="{28102DFD-5914-47DE-A80F-58C721024B80}" destId="{7A566C52-34DA-42C8-B174-71CC7A781691}" srcOrd="16" destOrd="0" presId="urn:microsoft.com/office/officeart/2008/layout/AscendingPictureAccentProcess"/>
    <dgm:cxn modelId="{B16E1F13-D49F-418B-BA9C-C2226DFEFD9C}" type="presParOf" srcId="{7A566C52-34DA-42C8-B174-71CC7A781691}" destId="{1BDDF1A7-8F9A-491D-B616-D31125DA6177}" srcOrd="0" destOrd="0" presId="urn:microsoft.com/office/officeart/2008/layout/AscendingPictureAccentProcess"/>
    <dgm:cxn modelId="{9A6D8294-250A-4D64-877D-FF218F74EC44}" type="presParOf" srcId="{28102DFD-5914-47DE-A80F-58C721024B80}" destId="{25CE29FA-35B5-4976-AE6F-6E275956B89D}" srcOrd="17" destOrd="0" presId="urn:microsoft.com/office/officeart/2008/layout/AscendingPictureAccentProcess"/>
    <dgm:cxn modelId="{C948020D-E7B1-4A7F-A4E8-9C500A9F0510}" type="presParOf" srcId="{28102DFD-5914-47DE-A80F-58C721024B80}" destId="{303E2316-F5E0-4CA7-9B70-76FC5CD2449E}" srcOrd="18" destOrd="0" presId="urn:microsoft.com/office/officeart/2008/layout/AscendingPictureAccentProcess"/>
    <dgm:cxn modelId="{25EF9595-0692-4E39-A15D-7052456C40F9}" type="presParOf" srcId="{303E2316-F5E0-4CA7-9B70-76FC5CD2449E}" destId="{E7155B03-8DE3-4B3E-A115-8567A0C88F58}" srcOrd="0" destOrd="0" presId="urn:microsoft.com/office/officeart/2008/layout/AscendingPictureAccentProcess"/>
    <dgm:cxn modelId="{4D6980C8-43FA-43EF-B343-03F13102499A}" type="presParOf" srcId="{28102DFD-5914-47DE-A80F-58C721024B80}" destId="{4BD86202-302F-4E2F-AFBB-306A3A126EF3}" srcOrd="19" destOrd="0" presId="urn:microsoft.com/office/officeart/2008/layout/AscendingPictureAccentProcess"/>
    <dgm:cxn modelId="{48DB6A97-AE1B-420B-9348-69054C72D213}" type="presParOf" srcId="{28102DFD-5914-47DE-A80F-58C721024B80}" destId="{D7317E7B-4A4D-48AC-8D09-7E398136BB1D}" srcOrd="20" destOrd="0" presId="urn:microsoft.com/office/officeart/2008/layout/AscendingPictureAccentProcess"/>
    <dgm:cxn modelId="{F15F748E-A054-4643-B7E1-BA671EAD432C}" type="presParOf" srcId="{D7317E7B-4A4D-48AC-8D09-7E398136BB1D}" destId="{49CE950B-4F82-48D2-AF26-10C2170F8BB6}" srcOrd="0" destOrd="0" presId="urn:microsoft.com/office/officeart/2008/layout/AscendingPictureAccentProcess"/>
    <dgm:cxn modelId="{871A0A3D-79DF-49FF-B9BA-5C29780E33D0}" type="presParOf" srcId="{28102DFD-5914-47DE-A80F-58C721024B80}" destId="{DF1382B8-D134-46BF-9446-A780E4628B73}" srcOrd="21" destOrd="0" presId="urn:microsoft.com/office/officeart/2008/layout/AscendingPictureAccentProcess"/>
    <dgm:cxn modelId="{BE9E27D2-F856-4580-B53A-859A26280C80}" type="presParOf" srcId="{28102DFD-5914-47DE-A80F-58C721024B80}" destId="{037FC98E-7686-4B85-A2D0-C76880C404EA}" srcOrd="22" destOrd="0" presId="urn:microsoft.com/office/officeart/2008/layout/AscendingPictureAccentProcess"/>
    <dgm:cxn modelId="{C6AE75AE-3D8C-40CC-9B82-38E8E2A192F5}" type="presParOf" srcId="{037FC98E-7686-4B85-A2D0-C76880C404EA}" destId="{BD330E29-DA28-4F5D-921B-C021D1F357B7}" srcOrd="0" destOrd="0" presId="urn:microsoft.com/office/officeart/2008/layout/AscendingPictureAccentProcess"/>
    <dgm:cxn modelId="{495A456A-F099-4F16-BADB-FEAD77F7B93D}" type="presParOf" srcId="{28102DFD-5914-47DE-A80F-58C721024B80}" destId="{D0FCD607-9F49-4A15-929A-8BBA12F40DC1}" srcOrd="23" destOrd="0" presId="urn:microsoft.com/office/officeart/2008/layout/AscendingPictureAccentProcess"/>
    <dgm:cxn modelId="{05108B78-0436-4DE8-8A1D-BA31F8C941D1}" type="presParOf" srcId="{28102DFD-5914-47DE-A80F-58C721024B80}" destId="{09319809-6BB4-43B1-9493-1B2DDCD76FA9}" srcOrd="24" destOrd="0" presId="urn:microsoft.com/office/officeart/2008/layout/AscendingPictureAccentProcess"/>
    <dgm:cxn modelId="{CAFB9541-0CFF-4590-AB31-A7D44DE2DB4A}" type="presParOf" srcId="{09319809-6BB4-43B1-9493-1B2DDCD76FA9}" destId="{6BFFBD56-1663-40C9-A9CA-11AB837289A3}" srcOrd="0" destOrd="0" presId="urn:microsoft.com/office/officeart/2008/layout/AscendingPictureAccentProcess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C0D5B-2D86-456D-A251-8B716EB11AFA}">
      <dsp:nvSpPr>
        <dsp:cNvPr id="0" name=""/>
        <dsp:cNvSpPr/>
      </dsp:nvSpPr>
      <dsp:spPr>
        <a:xfrm>
          <a:off x="3132556" y="3665979"/>
          <a:ext cx="69081" cy="690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00181-D81A-4F72-A6D3-399EA3C15E73}">
      <dsp:nvSpPr>
        <dsp:cNvPr id="0" name=""/>
        <dsp:cNvSpPr/>
      </dsp:nvSpPr>
      <dsp:spPr>
        <a:xfrm>
          <a:off x="2979416" y="3728217"/>
          <a:ext cx="69081" cy="690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6876B2-78A7-408C-8E45-1C8F63D543CB}">
      <dsp:nvSpPr>
        <dsp:cNvPr id="0" name=""/>
        <dsp:cNvSpPr/>
      </dsp:nvSpPr>
      <dsp:spPr>
        <a:xfrm>
          <a:off x="2822895" y="3779667"/>
          <a:ext cx="69081" cy="690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B56457-2346-4EA1-A1AC-1DD61A1D74A4}">
      <dsp:nvSpPr>
        <dsp:cNvPr id="0" name=""/>
        <dsp:cNvSpPr/>
      </dsp:nvSpPr>
      <dsp:spPr>
        <a:xfrm>
          <a:off x="2663958" y="3819499"/>
          <a:ext cx="69081" cy="690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728761-B222-436F-8742-41E3FE1663C6}">
      <dsp:nvSpPr>
        <dsp:cNvPr id="0" name=""/>
        <dsp:cNvSpPr/>
      </dsp:nvSpPr>
      <dsp:spPr>
        <a:xfrm>
          <a:off x="3968302" y="3063516"/>
          <a:ext cx="69081" cy="690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62AC57-7E65-4F55-B2C5-DE2DA495D972}">
      <dsp:nvSpPr>
        <dsp:cNvPr id="0" name=""/>
        <dsp:cNvSpPr/>
      </dsp:nvSpPr>
      <dsp:spPr>
        <a:xfrm>
          <a:off x="3847047" y="3186332"/>
          <a:ext cx="69081" cy="690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818819-EAC3-4B37-A758-623F7E9412F6}">
      <dsp:nvSpPr>
        <dsp:cNvPr id="0" name=""/>
        <dsp:cNvSpPr/>
      </dsp:nvSpPr>
      <dsp:spPr>
        <a:xfrm>
          <a:off x="4470233" y="2316662"/>
          <a:ext cx="69081" cy="690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E6420D-4C99-4A8E-B833-9FE8E1353E87}">
      <dsp:nvSpPr>
        <dsp:cNvPr id="0" name=""/>
        <dsp:cNvSpPr/>
      </dsp:nvSpPr>
      <dsp:spPr>
        <a:xfrm>
          <a:off x="4739798" y="1406744"/>
          <a:ext cx="69081" cy="690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F44449-A2CF-46FB-A980-E172ECF811A0}">
      <dsp:nvSpPr>
        <dsp:cNvPr id="0" name=""/>
        <dsp:cNvSpPr/>
      </dsp:nvSpPr>
      <dsp:spPr>
        <a:xfrm>
          <a:off x="4605015" y="330444"/>
          <a:ext cx="69081" cy="690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48252E-CAA2-455A-A82D-AC6BB7541290}">
      <dsp:nvSpPr>
        <dsp:cNvPr id="0" name=""/>
        <dsp:cNvSpPr/>
      </dsp:nvSpPr>
      <dsp:spPr>
        <a:xfrm>
          <a:off x="4705498" y="252854"/>
          <a:ext cx="69081" cy="690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4104D8-930A-4A1F-B402-2BE77935EFCA}">
      <dsp:nvSpPr>
        <dsp:cNvPr id="0" name=""/>
        <dsp:cNvSpPr/>
      </dsp:nvSpPr>
      <dsp:spPr>
        <a:xfrm>
          <a:off x="4805981" y="174849"/>
          <a:ext cx="69081" cy="690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A5ABE-0386-4878-B907-72E8EB073835}">
      <dsp:nvSpPr>
        <dsp:cNvPr id="0" name=""/>
        <dsp:cNvSpPr/>
      </dsp:nvSpPr>
      <dsp:spPr>
        <a:xfrm>
          <a:off x="4906947" y="252854"/>
          <a:ext cx="69081" cy="690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157D2-617F-4600-81C1-54D22E05BD4D}">
      <dsp:nvSpPr>
        <dsp:cNvPr id="0" name=""/>
        <dsp:cNvSpPr/>
      </dsp:nvSpPr>
      <dsp:spPr>
        <a:xfrm>
          <a:off x="5007430" y="330444"/>
          <a:ext cx="69081" cy="690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6A2F15-73F9-46F3-AD47-B996F5DC5F04}">
      <dsp:nvSpPr>
        <dsp:cNvPr id="0" name=""/>
        <dsp:cNvSpPr/>
      </dsp:nvSpPr>
      <dsp:spPr>
        <a:xfrm>
          <a:off x="4805981" y="339157"/>
          <a:ext cx="69081" cy="690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7AAD41-5E68-49D8-BAB9-31F95DE8BA53}">
      <dsp:nvSpPr>
        <dsp:cNvPr id="0" name=""/>
        <dsp:cNvSpPr/>
      </dsp:nvSpPr>
      <dsp:spPr>
        <a:xfrm>
          <a:off x="4805981" y="503465"/>
          <a:ext cx="69081" cy="690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AE8CB1-BD31-4AB5-813F-04CE280D7BC3}">
      <dsp:nvSpPr>
        <dsp:cNvPr id="0" name=""/>
        <dsp:cNvSpPr/>
      </dsp:nvSpPr>
      <dsp:spPr>
        <a:xfrm>
          <a:off x="2280143" y="3951961"/>
          <a:ext cx="1488401" cy="3991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shade val="93000"/>
                <a:satMod val="130000"/>
                <a:alpha val="5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045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Глобални партньори</a:t>
          </a:r>
          <a:endParaRPr 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99628" y="3971446"/>
        <a:ext cx="1449431" cy="360182"/>
      </dsp:txXfrm>
    </dsp:sp>
    <dsp:sp modelId="{1BDDF1A7-8F9A-491D-B616-D31125DA6177}">
      <dsp:nvSpPr>
        <dsp:cNvPr id="0" name=""/>
        <dsp:cNvSpPr/>
      </dsp:nvSpPr>
      <dsp:spPr>
        <a:xfrm>
          <a:off x="1867342" y="3560899"/>
          <a:ext cx="690336" cy="69001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CE29FA-35B5-4976-AE6F-6E275956B89D}">
      <dsp:nvSpPr>
        <dsp:cNvPr id="0" name=""/>
        <dsp:cNvSpPr/>
      </dsp:nvSpPr>
      <dsp:spPr>
        <a:xfrm>
          <a:off x="3568490" y="3480198"/>
          <a:ext cx="1488401" cy="3991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shade val="93000"/>
                <a:satMod val="130000"/>
                <a:alpha val="7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045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0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Разнообразие в подходите и методиките</a:t>
          </a:r>
          <a:endParaRPr lang="en-US" sz="10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87975" y="3499683"/>
        <a:ext cx="1449431" cy="360182"/>
      </dsp:txXfrm>
    </dsp:sp>
    <dsp:sp modelId="{E7155B03-8DE3-4B3E-A115-8567A0C88F58}">
      <dsp:nvSpPr>
        <dsp:cNvPr id="0" name=""/>
        <dsp:cNvSpPr/>
      </dsp:nvSpPr>
      <dsp:spPr>
        <a:xfrm>
          <a:off x="3175068" y="3089136"/>
          <a:ext cx="690336" cy="690010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D86202-302F-4E2F-AFBB-306A3A126EF3}">
      <dsp:nvSpPr>
        <dsp:cNvPr id="0" name=""/>
        <dsp:cNvSpPr/>
      </dsp:nvSpPr>
      <dsp:spPr>
        <a:xfrm>
          <a:off x="4297045" y="2798486"/>
          <a:ext cx="1488401" cy="3991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shade val="93000"/>
                <a:satMod val="130000"/>
                <a:alpha val="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045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0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Иновативни решения и пакети</a:t>
          </a:r>
          <a:endParaRPr lang="en-US" sz="10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16530" y="2817971"/>
        <a:ext cx="1449431" cy="360182"/>
      </dsp:txXfrm>
    </dsp:sp>
    <dsp:sp modelId="{49CE950B-4F82-48D2-AF26-10C2170F8BB6}">
      <dsp:nvSpPr>
        <dsp:cNvPr id="0" name=""/>
        <dsp:cNvSpPr/>
      </dsp:nvSpPr>
      <dsp:spPr>
        <a:xfrm>
          <a:off x="3884245" y="2407424"/>
          <a:ext cx="690336" cy="690010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1382B8-D134-46BF-9446-A780E4628B73}">
      <dsp:nvSpPr>
        <dsp:cNvPr id="0" name=""/>
        <dsp:cNvSpPr/>
      </dsp:nvSpPr>
      <dsp:spPr>
        <a:xfrm>
          <a:off x="4667576" y="1922176"/>
          <a:ext cx="1488401" cy="3991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shade val="93000"/>
                <a:satMod val="130000"/>
                <a:alpha val="5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045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Помощ и обучение</a:t>
          </a:r>
          <a:endParaRPr 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87061" y="1941661"/>
        <a:ext cx="1449431" cy="360182"/>
      </dsp:txXfrm>
    </dsp:sp>
    <dsp:sp modelId="{BD330E29-DA28-4F5D-921B-C021D1F357B7}">
      <dsp:nvSpPr>
        <dsp:cNvPr id="0" name=""/>
        <dsp:cNvSpPr/>
      </dsp:nvSpPr>
      <dsp:spPr>
        <a:xfrm>
          <a:off x="4254775" y="1531115"/>
          <a:ext cx="690336" cy="690010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FCD607-9F49-4A15-929A-8BBA12F40DC1}">
      <dsp:nvSpPr>
        <dsp:cNvPr id="0" name=""/>
        <dsp:cNvSpPr/>
      </dsp:nvSpPr>
      <dsp:spPr>
        <a:xfrm>
          <a:off x="4863422" y="1037385"/>
          <a:ext cx="1488401" cy="39915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1000">
              <a:schemeClr val="accent6">
                <a:hueOff val="0"/>
                <a:satOff val="0"/>
                <a:lumOff val="0"/>
                <a:shade val="93000"/>
                <a:satMod val="130000"/>
                <a:alpha val="59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045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Анализ и експертиза</a:t>
          </a:r>
          <a:endParaRPr 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82907" y="1056870"/>
        <a:ext cx="1449431" cy="360182"/>
      </dsp:txXfrm>
    </dsp:sp>
    <dsp:sp modelId="{6BFFBD56-1663-40C9-A9CA-11AB837289A3}">
      <dsp:nvSpPr>
        <dsp:cNvPr id="0" name=""/>
        <dsp:cNvSpPr/>
      </dsp:nvSpPr>
      <dsp:spPr>
        <a:xfrm>
          <a:off x="4461055" y="639039"/>
          <a:ext cx="690336" cy="690010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/>
              <a:t>Click to edit Master text styles</a:t>
            </a:r>
          </a:p>
          <a:p>
            <a:pPr lvl="1"/>
            <a:r>
              <a:rPr lang="bg-BG" noProof="0"/>
              <a:t>Second level</a:t>
            </a:r>
          </a:p>
          <a:p>
            <a:pPr lvl="2"/>
            <a:r>
              <a:rPr lang="bg-BG" noProof="0"/>
              <a:t>Third level</a:t>
            </a:r>
          </a:p>
          <a:p>
            <a:pPr lvl="3"/>
            <a:r>
              <a:rPr lang="bg-BG" noProof="0"/>
              <a:t>Fourth level</a:t>
            </a:r>
          </a:p>
          <a:p>
            <a:pPr lvl="4"/>
            <a:r>
              <a:rPr lang="bg-BG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7C02B4D8-3015-4404-8421-E61B2C623441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63632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EE550E8-6048-4C83-BE3A-BBD4B06A92F0}" type="slidenum">
              <a:rPr lang="bg-BG" altLang="en-US" sz="1200">
                <a:latin typeface="Arial" pitchFamily="34" charset="0"/>
              </a:rPr>
              <a:pPr/>
              <a:t>1</a:t>
            </a:fld>
            <a:endParaRPr lang="bg-BG" altLang="en-US" sz="120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09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EE550E8-6048-4C83-BE3A-BBD4B06A92F0}" type="slidenum">
              <a:rPr lang="bg-BG" altLang="en-US" sz="1200">
                <a:latin typeface="Arial" pitchFamily="34" charset="0"/>
              </a:rPr>
              <a:pPr/>
              <a:t>12</a:t>
            </a:fld>
            <a:endParaRPr lang="bg-BG" altLang="en-US" sz="120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67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EE550E8-6048-4C83-BE3A-BBD4B06A92F0}" type="slidenum">
              <a:rPr lang="bg-BG" altLang="en-US" sz="1200">
                <a:latin typeface="Arial" pitchFamily="34" charset="0"/>
              </a:rPr>
              <a:pPr/>
              <a:t>13</a:t>
            </a:fld>
            <a:endParaRPr lang="bg-BG" altLang="en-US" sz="120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79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EE550E8-6048-4C83-BE3A-BBD4B06A92F0}" type="slidenum">
              <a:rPr lang="bg-BG" altLang="en-US" sz="1200">
                <a:latin typeface="Arial" pitchFamily="34" charset="0"/>
              </a:rPr>
              <a:pPr/>
              <a:t>14</a:t>
            </a:fld>
            <a:endParaRPr lang="bg-BG" altLang="en-US" sz="120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09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8785DE4-0F25-49DF-8F4F-E9D8D8382FD9}" type="slidenum">
              <a:rPr lang="bg-BG" altLang="en-US" sz="1200">
                <a:latin typeface="Arial" pitchFamily="34" charset="0"/>
              </a:rPr>
              <a:pPr/>
              <a:t>15</a:t>
            </a:fld>
            <a:endParaRPr lang="bg-BG" altLang="en-US" sz="1200"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51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859ADF3-F2ED-47D9-8828-E382D2A0F9C2}" type="slidenum">
              <a:rPr lang="bg-BG" altLang="en-US" sz="1200">
                <a:latin typeface="Arial" pitchFamily="34" charset="0"/>
              </a:rPr>
              <a:pPr/>
              <a:t>17</a:t>
            </a:fld>
            <a:endParaRPr lang="bg-BG" altLang="en-US" sz="1200">
              <a:latin typeface="Arial" pitchFamily="34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EE550E8-6048-4C83-BE3A-BBD4B06A92F0}" type="slidenum">
              <a:rPr lang="bg-BG" altLang="en-US" sz="1200">
                <a:latin typeface="Arial" pitchFamily="34" charset="0"/>
              </a:rPr>
              <a:pPr/>
              <a:t>2</a:t>
            </a:fld>
            <a:endParaRPr lang="bg-BG" altLang="en-US" sz="120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4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EE550E8-6048-4C83-BE3A-BBD4B06A92F0}" type="slidenum">
              <a:rPr lang="bg-BG" altLang="en-US" sz="1200">
                <a:latin typeface="Arial" pitchFamily="34" charset="0"/>
              </a:rPr>
              <a:pPr/>
              <a:t>3</a:t>
            </a:fld>
            <a:endParaRPr lang="bg-BG" altLang="en-US" sz="120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2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EE550E8-6048-4C83-BE3A-BBD4B06A92F0}" type="slidenum">
              <a:rPr lang="bg-BG" altLang="en-US" sz="1200">
                <a:latin typeface="Arial" pitchFamily="34" charset="0"/>
              </a:rPr>
              <a:pPr/>
              <a:t>4</a:t>
            </a:fld>
            <a:endParaRPr lang="bg-BG" altLang="en-US" sz="120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9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EE550E8-6048-4C83-BE3A-BBD4B06A92F0}" type="slidenum">
              <a:rPr lang="bg-BG" altLang="en-US" sz="1200">
                <a:latin typeface="Arial" pitchFamily="34" charset="0"/>
              </a:rPr>
              <a:pPr/>
              <a:t>6</a:t>
            </a:fld>
            <a:endParaRPr lang="bg-BG" altLang="en-US" sz="120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2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EE550E8-6048-4C83-BE3A-BBD4B06A92F0}" type="slidenum">
              <a:rPr lang="bg-BG" altLang="en-US" sz="1200">
                <a:latin typeface="Arial" pitchFamily="34" charset="0"/>
              </a:rPr>
              <a:pPr/>
              <a:t>7</a:t>
            </a:fld>
            <a:endParaRPr lang="bg-BG" altLang="en-US" sz="120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5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EE550E8-6048-4C83-BE3A-BBD4B06A92F0}" type="slidenum">
              <a:rPr lang="bg-BG" altLang="en-US" sz="1200">
                <a:latin typeface="Arial" pitchFamily="34" charset="0"/>
              </a:rPr>
              <a:pPr/>
              <a:t>9</a:t>
            </a:fld>
            <a:endParaRPr lang="bg-BG" altLang="en-US" sz="120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45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EE550E8-6048-4C83-BE3A-BBD4B06A92F0}" type="slidenum">
              <a:rPr lang="bg-BG" altLang="en-US" sz="1200">
                <a:latin typeface="Arial" pitchFamily="34" charset="0"/>
              </a:rPr>
              <a:pPr/>
              <a:t>10</a:t>
            </a:fld>
            <a:endParaRPr lang="bg-BG" altLang="en-US" sz="120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6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EE550E8-6048-4C83-BE3A-BBD4B06A92F0}" type="slidenum">
              <a:rPr lang="bg-BG" altLang="en-US" sz="1200">
                <a:latin typeface="Arial" pitchFamily="34" charset="0"/>
              </a:rPr>
              <a:pPr/>
              <a:t>11</a:t>
            </a:fld>
            <a:endParaRPr lang="bg-BG" altLang="en-US" sz="120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9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F1826-882D-40B7-BEFD-7421DF0F0B71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63919065"/>
      </p:ext>
    </p:extLst>
  </p:cSld>
  <p:clrMapOvr>
    <a:masterClrMapping/>
  </p:clrMapOvr>
  <p:transition spd="slow"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3EE62-D9C7-4798-B831-AA24A9353F60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783021731"/>
      </p:ext>
    </p:extLst>
  </p:cSld>
  <p:clrMapOvr>
    <a:masterClrMapping/>
  </p:clrMapOvr>
  <p:transition spd="slow"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9F046-8CD2-46CB-B255-9FCC65D2403C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437262077"/>
      </p:ext>
    </p:extLst>
  </p:cSld>
  <p:clrMapOvr>
    <a:masterClrMapping/>
  </p:clrMapOvr>
  <p:transition spd="slow" advClick="0" advTm="1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53DA9-43D6-48FD-A9EB-0B61E911817B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20596285"/>
      </p:ext>
    </p:extLst>
  </p:cSld>
  <p:clrMapOvr>
    <a:masterClrMapping/>
  </p:clrMapOvr>
  <p:transition spd="slow" advClick="0" advTm="1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14ED7-CA81-429A-9737-AC70D98ABA8A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168932171"/>
      </p:ext>
    </p:extLst>
  </p:cSld>
  <p:clrMapOvr>
    <a:masterClrMapping/>
  </p:clrMapOvr>
  <p:transition spd="slow"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B7311-B644-4951-90AB-E24AC511485A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869728686"/>
      </p:ext>
    </p:extLst>
  </p:cSld>
  <p:clrMapOvr>
    <a:masterClrMapping/>
  </p:clrMapOvr>
  <p:transition spd="slow"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2EF80-CE69-41B2-914B-FA502A73E427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04972490"/>
      </p:ext>
    </p:extLst>
  </p:cSld>
  <p:clrMapOvr>
    <a:masterClrMapping/>
  </p:clrMapOvr>
  <p:transition spd="slow"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8EBC9-3330-43A4-9CC9-F530127E6E5E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877878323"/>
      </p:ext>
    </p:extLst>
  </p:cSld>
  <p:clrMapOvr>
    <a:masterClrMapping/>
  </p:clrMapOvr>
  <p:transition spd="slow"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74C68-4E00-4B00-A204-237267647FC3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923745182"/>
      </p:ext>
    </p:extLst>
  </p:cSld>
  <p:clrMapOvr>
    <a:masterClrMapping/>
  </p:clrMapOvr>
  <p:transition spd="slow"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9F720-B0CE-465F-9F49-9832F7F0F892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528107061"/>
      </p:ext>
    </p:extLst>
  </p:cSld>
  <p:clrMapOvr>
    <a:masterClrMapping/>
  </p:clrMapOvr>
  <p:transition spd="slow"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B0648-2B33-401D-988E-27AC4559985C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89773311"/>
      </p:ext>
    </p:extLst>
  </p:cSld>
  <p:clrMapOvr>
    <a:masterClrMapping/>
  </p:clrMapOvr>
  <p:transition spd="slow"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71152-8DE8-4626-869E-7B9AAC9AD426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339548929"/>
      </p:ext>
    </p:extLst>
  </p:cSld>
  <p:clrMapOvr>
    <a:masterClrMapping/>
  </p:clrMapOvr>
  <p:transition spd="slow"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EF9C-56D8-45B2-BED9-84AEB1E67403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697885840"/>
      </p:ext>
    </p:extLst>
  </p:cSld>
  <p:clrMapOvr>
    <a:masterClrMapping/>
  </p:clrMapOvr>
  <p:transition spd="slow"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fld id="{30A98D04-4175-4CDC-BEE0-80F81BFE978C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zbkbalkan.com/" TargetMode="External"/><Relationship Id="rId5" Type="http://schemas.openxmlformats.org/officeDocument/2006/relationships/hyperlink" Target="mailto:office@zbkbalkan.com" TargetMode="Externa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bnglobal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 descr="Ascending Picture Accent Proces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441949"/>
              </p:ext>
            </p:extLst>
          </p:nvPr>
        </p:nvGraphicFramePr>
        <p:xfrm>
          <a:off x="2123728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55576" y="1772816"/>
            <a:ext cx="4680520" cy="2637603"/>
          </a:xfrm>
        </p:spPr>
        <p:txBody>
          <a:bodyPr>
            <a:normAutofit/>
          </a:bodyPr>
          <a:lstStyle/>
          <a:p>
            <a:r>
              <a:rPr lang="bg-BG" sz="3600" i="1" spc="-15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ЗБК Балкан – Вашият експертен партньор в застраховането </a:t>
            </a:r>
            <a:endParaRPr lang="en-US" sz="3600" i="1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1899"/>
      </p:ext>
    </p:extLst>
  </p:cSld>
  <p:clrMapOvr>
    <a:masterClrMapping/>
  </p:clrMapOvr>
  <p:transition spd="slow" advClick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220072" y="476672"/>
            <a:ext cx="36718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Сфери на експертиза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" y="1817688"/>
            <a:ext cx="7662863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650501"/>
      </p:ext>
    </p:extLst>
  </p:cSld>
  <p:clrMapOvr>
    <a:masterClrMapping/>
  </p:clrMapOvr>
  <p:transition spd="slow" advClick="0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076825" y="490085"/>
            <a:ext cx="36718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Сфери на експертиза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3063" y="1077045"/>
            <a:ext cx="8375650" cy="5376292"/>
            <a:chOff x="373063" y="535608"/>
            <a:chExt cx="8375650" cy="4765055"/>
          </a:xfrm>
        </p:grpSpPr>
        <p:sp>
          <p:nvSpPr>
            <p:cNvPr id="7" name="Title 2"/>
            <p:cNvSpPr txBox="1">
              <a:spLocks/>
            </p:cNvSpPr>
            <p:nvPr/>
          </p:nvSpPr>
          <p:spPr bwMode="auto">
            <a:xfrm>
              <a:off x="2576675" y="535608"/>
              <a:ext cx="6088064" cy="105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r>
                <a:rPr lang="bg-BG" altLang="en-US" sz="1800" i="1" dirty="0">
                  <a:solidFill>
                    <a:srgbClr val="000000"/>
                  </a:solidFill>
                  <a:latin typeface="Calibri" pitchFamily="34" charset="0"/>
                </a:rPr>
                <a:t>Всички рискове на имущество </a:t>
              </a:r>
              <a:r>
                <a:rPr lang="en-US" altLang="en-US" sz="1800" i="1" dirty="0">
                  <a:solidFill>
                    <a:srgbClr val="000000"/>
                  </a:solidFill>
                  <a:latin typeface="Calibri" pitchFamily="34" charset="0"/>
                </a:rPr>
                <a:t>&amp; </a:t>
              </a:r>
              <a:r>
                <a:rPr lang="bg-BG" altLang="en-US" sz="1800" i="1" dirty="0">
                  <a:solidFill>
                    <a:srgbClr val="000000"/>
                  </a:solidFill>
                  <a:latin typeface="Calibri" pitchFamily="34" charset="0"/>
                </a:rPr>
                <a:t>прекъсване на дейността</a:t>
              </a:r>
            </a:p>
          </p:txBody>
        </p:sp>
        <p:pic>
          <p:nvPicPr>
            <p:cNvPr id="8" name="il_fi" descr="http://upload.wikimedia.org/wikipedia/commons/thumb/7/71/Wolfsburg_VW-Werk.jpg/250px-Wolfsburg_VW-Werk.jp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50" y="1079837"/>
              <a:ext cx="2038350" cy="14351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2609290" y="1320084"/>
              <a:ext cx="6126163" cy="204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just"/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Осигурява покритие за </a:t>
              </a:r>
              <a:r>
                <a:rPr lang="en-AU" altLang="en-US" sz="1600" dirty="0">
                  <a:solidFill>
                    <a:srgbClr val="000000"/>
                  </a:solidFill>
                  <a:latin typeface="Calibri" pitchFamily="34" charset="0"/>
                </a:rPr>
                <a:t>“</a:t>
              </a:r>
              <a:r>
                <a:rPr lang="bg-BG" altLang="ja-JP" sz="1600" dirty="0">
                  <a:solidFill>
                    <a:srgbClr val="000000"/>
                  </a:solidFill>
                  <a:latin typeface="Calibri" pitchFamily="34" charset="0"/>
                </a:rPr>
                <a:t>Всички рискове</a:t>
              </a:r>
              <a:r>
                <a:rPr lang="en-AU" altLang="en-US" sz="1600" dirty="0">
                  <a:solidFill>
                    <a:srgbClr val="000000"/>
                  </a:solidFill>
                  <a:latin typeface="Calibri" pitchFamily="34" charset="0"/>
                </a:rPr>
                <a:t>”</a:t>
              </a:r>
              <a:r>
                <a:rPr lang="en-AU" altLang="ja-JP" sz="16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bg-BG" altLang="ja-JP" sz="1600" dirty="0">
                  <a:solidFill>
                    <a:srgbClr val="000000"/>
                  </a:solidFill>
                  <a:latin typeface="Calibri" pitchFamily="34" charset="0"/>
                </a:rPr>
                <a:t>със списък с определени изключения</a:t>
              </a:r>
              <a:r>
                <a:rPr lang="en-AU" altLang="ja-JP" sz="1600" dirty="0">
                  <a:solidFill>
                    <a:srgbClr val="000000"/>
                  </a:solidFill>
                  <a:latin typeface="Calibri" pitchFamily="34" charset="0"/>
                </a:rPr>
                <a:t>. </a:t>
              </a:r>
              <a:r>
                <a:rPr lang="bg-BG" altLang="ja-JP" sz="1600" dirty="0">
                  <a:solidFill>
                    <a:srgbClr val="000000"/>
                  </a:solidFill>
                  <a:latin typeface="Calibri" pitchFamily="34" charset="0"/>
                </a:rPr>
                <a:t>Това означава, че застрахования има много по-големи възможности за покритие при полица всички рискове и е защитен до най-висока степен. Обратното, при покритие </a:t>
              </a:r>
              <a:r>
                <a:rPr lang="en-US" altLang="en-US" sz="1600" dirty="0">
                  <a:solidFill>
                    <a:srgbClr val="000000"/>
                  </a:solidFill>
                  <a:latin typeface="Calibri" pitchFamily="34" charset="0"/>
                </a:rPr>
                <a:t>“</a:t>
              </a:r>
              <a:r>
                <a:rPr lang="bg-BG" altLang="ja-JP" sz="1600" dirty="0">
                  <a:solidFill>
                    <a:srgbClr val="000000"/>
                  </a:solidFill>
                  <a:latin typeface="Calibri" pitchFamily="34" charset="0"/>
                </a:rPr>
                <a:t>Посочени рискове</a:t>
              </a:r>
              <a:r>
                <a:rPr lang="en-US" altLang="en-US" sz="1600" dirty="0">
                  <a:solidFill>
                    <a:srgbClr val="000000"/>
                  </a:solidFill>
                  <a:latin typeface="Calibri" pitchFamily="34" charset="0"/>
                </a:rPr>
                <a:t>”</a:t>
              </a:r>
              <a:r>
                <a:rPr lang="en-US" altLang="ja-JP" sz="16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bg-BG" altLang="ja-JP" sz="1600" dirty="0">
                  <a:solidFill>
                    <a:srgbClr val="000000"/>
                  </a:solidFill>
                  <a:latin typeface="Calibri" pitchFamily="34" charset="0"/>
                </a:rPr>
                <a:t>се осигурява списък от включените рискове, което означава, че всички извън него са изключени</a:t>
              </a:r>
              <a:r>
                <a:rPr lang="en-US" altLang="ja-JP" sz="1600" dirty="0">
                  <a:solidFill>
                    <a:srgbClr val="000000"/>
                  </a:solidFill>
                  <a:latin typeface="Calibri" pitchFamily="34" charset="0"/>
                </a:rPr>
                <a:t>. </a:t>
              </a:r>
              <a:r>
                <a:rPr lang="bg-BG" altLang="ja-JP" sz="1600" dirty="0">
                  <a:solidFill>
                    <a:srgbClr val="000000"/>
                  </a:solidFill>
                  <a:latin typeface="Calibri" pitchFamily="34" charset="0"/>
                </a:rPr>
                <a:t>Покритието всички рискове се предпочита от компаниите, заради по-високата защита</a:t>
              </a:r>
              <a:r>
                <a:rPr lang="en-US" altLang="ja-JP" sz="16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bg-BG" altLang="ja-JP" sz="1600" dirty="0">
                  <a:solidFill>
                    <a:srgbClr val="000000"/>
                  </a:solidFill>
                  <a:latin typeface="Calibri" pitchFamily="34" charset="0"/>
                </a:rPr>
                <a:t>и разумната комбинация</a:t>
              </a:r>
              <a:r>
                <a:rPr lang="en-US" altLang="ja-JP" sz="16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bg-BG" altLang="ja-JP" sz="1600" dirty="0">
                  <a:solidFill>
                    <a:srgbClr val="000000"/>
                  </a:solidFill>
                  <a:latin typeface="Calibri" pitchFamily="34" charset="0"/>
                </a:rPr>
                <a:t>между обхват на покритие</a:t>
              </a:r>
              <a:r>
                <a:rPr lang="en-US" altLang="ja-JP" sz="16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bg-BG" altLang="ja-JP" sz="1600" dirty="0">
                  <a:solidFill>
                    <a:srgbClr val="000000"/>
                  </a:solidFill>
                  <a:latin typeface="Calibri" pitchFamily="34" charset="0"/>
                </a:rPr>
                <a:t>и ефективност на разходите</a:t>
              </a:r>
              <a:endParaRPr lang="en-US" altLang="en-US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" name="Title 2"/>
            <p:cNvSpPr txBox="1">
              <a:spLocks/>
            </p:cNvSpPr>
            <p:nvPr/>
          </p:nvSpPr>
          <p:spPr bwMode="auto">
            <a:xfrm>
              <a:off x="2615171" y="2709068"/>
              <a:ext cx="6016625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bg-BG" altLang="en-US" sz="1800" i="1" dirty="0">
                  <a:solidFill>
                    <a:srgbClr val="1C1C1C"/>
                  </a:solidFill>
                  <a:latin typeface="Calibri" pitchFamily="34" charset="0"/>
                </a:rPr>
                <a:t>Застраховка всички рискове на електронно оборудване</a:t>
              </a:r>
            </a:p>
          </p:txBody>
        </p:sp>
        <p:pic>
          <p:nvPicPr>
            <p:cNvPr id="11" name="il_fi" descr="http://www.ecocenter-starazagora.org/ecrein/images/stories/Env._pics/Computer-Trash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3" y="4005263"/>
              <a:ext cx="2038350" cy="1295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2627313" y="3886200"/>
              <a:ext cx="6121400" cy="139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just"/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Принципа на всички рискове се отнася също към полиците за електронното оборудване и това направено по поръчка застрахователно покритие също включва специфични рискове за елекронно оборудване като</a:t>
              </a:r>
              <a:r>
                <a:rPr lang="en-AU" altLang="en-US" sz="1600" dirty="0">
                  <a:solidFill>
                    <a:srgbClr val="000000"/>
                  </a:solidFill>
                  <a:latin typeface="Calibri" pitchFamily="34" charset="0"/>
                </a:rPr>
                <a:t>: </a:t>
              </a:r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липса на умения в обслужващия персонал</a:t>
              </a:r>
              <a:r>
                <a:rPr lang="en-AU" altLang="en-US" sz="1600" dirty="0">
                  <a:solidFill>
                    <a:srgbClr val="000000"/>
                  </a:solidFill>
                  <a:latin typeface="Calibri" pitchFamily="34" charset="0"/>
                </a:rPr>
                <a:t>, </a:t>
              </a:r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късо съединение</a:t>
              </a:r>
              <a:r>
                <a:rPr lang="en-AU" altLang="en-US" sz="1600" dirty="0">
                  <a:solidFill>
                    <a:srgbClr val="000000"/>
                  </a:solidFill>
                  <a:latin typeface="Calibri" pitchFamily="34" charset="0"/>
                </a:rPr>
                <a:t>, </a:t>
              </a:r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високо напрежение</a:t>
              </a:r>
              <a:r>
                <a:rPr lang="en-AU" altLang="en-US" sz="1600" dirty="0">
                  <a:solidFill>
                    <a:srgbClr val="000000"/>
                  </a:solidFill>
                  <a:latin typeface="Calibri" pitchFamily="34" charset="0"/>
                </a:rPr>
                <a:t>, </a:t>
              </a:r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магнетизиране и др.</a:t>
              </a:r>
              <a:endParaRPr lang="en-US" altLang="en-US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473346"/>
      </p:ext>
    </p:extLst>
  </p:cSld>
  <p:clrMapOvr>
    <a:masterClrMapping/>
  </p:clrMapOvr>
  <p:transition spd="slow" advClick="0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076825" y="333375"/>
            <a:ext cx="36718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Сфери на експертиза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4963" y="1340768"/>
            <a:ext cx="8701533" cy="5407381"/>
            <a:chOff x="311324" y="949325"/>
            <a:chExt cx="8701533" cy="5407381"/>
          </a:xfrm>
        </p:grpSpPr>
        <p:sp>
          <p:nvSpPr>
            <p:cNvPr id="7" name="Title 2"/>
            <p:cNvSpPr txBox="1">
              <a:spLocks/>
            </p:cNvSpPr>
            <p:nvPr/>
          </p:nvSpPr>
          <p:spPr bwMode="auto">
            <a:xfrm>
              <a:off x="2494136" y="949325"/>
              <a:ext cx="6518721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bg-BG" altLang="en-US" sz="1800" i="1" dirty="0">
                  <a:solidFill>
                    <a:srgbClr val="000000"/>
                  </a:solidFill>
                  <a:latin typeface="Calibri" pitchFamily="34" charset="0"/>
                </a:rPr>
                <a:t>Застраховка обща гражданска отговорност</a:t>
              </a:r>
            </a:p>
          </p:txBody>
        </p:sp>
        <p:pic>
          <p:nvPicPr>
            <p:cNvPr id="8" name="il_fi" descr="http://www.claudereynoldsinsurance.com/img/%7Ewww.ClaudeReynoldsInsurance.com/Blog/business%20liability%20insuranc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24" y="1212056"/>
              <a:ext cx="1962150" cy="12969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2494136" y="1526384"/>
              <a:ext cx="604837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just"/>
              <a:r>
                <a:rPr lang="bg-BG" altLang="en-US" sz="1600" dirty="0">
                  <a:solidFill>
                    <a:srgbClr val="1C1C1C"/>
                  </a:solidFill>
                  <a:latin typeface="Calibri" pitchFamily="34" charset="0"/>
                </a:rPr>
                <a:t>Застраховката обща гражданска отговорност осигурява покритие за щети на имущество на трети страни или нараняване</a:t>
              </a:r>
              <a:r>
                <a:rPr lang="en-GB" altLang="en-US" sz="1600" dirty="0">
                  <a:solidFill>
                    <a:srgbClr val="1C1C1C"/>
                  </a:solidFill>
                  <a:latin typeface="Calibri" pitchFamily="34" charset="0"/>
                </a:rPr>
                <a:t>, </a:t>
              </a:r>
              <a:r>
                <a:rPr lang="bg-BG" altLang="en-US" sz="1600" dirty="0">
                  <a:solidFill>
                    <a:srgbClr val="1C1C1C"/>
                  </a:solidFill>
                  <a:latin typeface="Calibri" pitchFamily="34" charset="0"/>
                </a:rPr>
                <a:t>което е причинено от дейност на застрахования и за която застрахования е законово отговорен. </a:t>
              </a:r>
              <a:endParaRPr lang="bg-BG" altLang="en-US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" name="Title 2"/>
            <p:cNvSpPr txBox="1">
              <a:spLocks/>
            </p:cNvSpPr>
            <p:nvPr/>
          </p:nvSpPr>
          <p:spPr bwMode="auto">
            <a:xfrm>
              <a:off x="2522342" y="2389187"/>
              <a:ext cx="6202732" cy="52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bg-BG" altLang="en-US" sz="1800" i="1" dirty="0">
                  <a:solidFill>
                    <a:srgbClr val="1C1C1C"/>
                  </a:solidFill>
                  <a:latin typeface="Calibri" pitchFamily="34" charset="0"/>
                </a:rPr>
                <a:t>Решения за социални придобвки на служителите </a:t>
              </a:r>
            </a:p>
          </p:txBody>
        </p:sp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2522342" y="3063497"/>
              <a:ext cx="6381576" cy="329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just" eaLnBrk="1" hangingPunct="1"/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ЗБК Балкан може да осигури на Вашите служители различни решения за социални ползи като </a:t>
              </a:r>
              <a:r>
                <a:rPr lang="en-US" altLang="en-US" sz="1600" dirty="0">
                  <a:solidFill>
                    <a:srgbClr val="000000"/>
                  </a:solidFill>
                  <a:latin typeface="Calibri" pitchFamily="34" charset="0"/>
                </a:rPr>
                <a:t>:</a:t>
              </a:r>
            </a:p>
            <a:p>
              <a:pPr algn="just" eaLnBrk="1" hangingPunct="1">
                <a:buFont typeface="Arial" pitchFamily="34" charset="0"/>
                <a:buChar char="•"/>
              </a:pPr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Пакети здравно застраховане с набор от медицински услуги и възстановяване на разходи</a:t>
              </a:r>
              <a:endParaRPr lang="en-US" altLang="en-US" sz="16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just" eaLnBrk="1" hangingPunct="1">
                <a:buFont typeface="Arial" pitchFamily="34" charset="0"/>
                <a:buChar char="•"/>
              </a:pPr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Международно здравно застраховане </a:t>
              </a:r>
              <a:r>
                <a:rPr lang="en-US" altLang="en-US" sz="1600" dirty="0">
                  <a:solidFill>
                    <a:srgbClr val="000000"/>
                  </a:solidFill>
                  <a:latin typeface="Calibri" pitchFamily="34" charset="0"/>
                </a:rPr>
                <a:t>: </a:t>
              </a:r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ЗБК Балкан е ексклузивен партньор на </a:t>
              </a:r>
              <a:r>
                <a:rPr lang="en-US" altLang="en-US" sz="1600" dirty="0">
                  <a:solidFill>
                    <a:srgbClr val="000000"/>
                  </a:solidFill>
                  <a:latin typeface="Calibri" pitchFamily="34" charset="0"/>
                </a:rPr>
                <a:t>ALC – </a:t>
              </a:r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глобален здравен застраховател</a:t>
              </a:r>
              <a:r>
                <a:rPr lang="en-US" altLang="en-US" sz="1600" dirty="0">
                  <a:solidFill>
                    <a:srgbClr val="000000"/>
                  </a:solidFill>
                  <a:latin typeface="Calibri" pitchFamily="34" charset="0"/>
                </a:rPr>
                <a:t>, </a:t>
              </a:r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Великобритания, като по този начин осигурява на клиените си конкурентни</a:t>
              </a:r>
              <a:r>
                <a:rPr lang="en-US" altLang="en-US" sz="1600" dirty="0">
                  <a:solidFill>
                    <a:srgbClr val="000000"/>
                  </a:solidFill>
                  <a:latin typeface="Calibri" pitchFamily="34" charset="0"/>
                </a:rPr>
                <a:t>, </a:t>
              </a:r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гъвкави и международни планове за медицинска грижа</a:t>
              </a:r>
              <a:endParaRPr lang="en-US" altLang="en-US" sz="16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just" eaLnBrk="1" hangingPunct="1">
                <a:buFont typeface="Arial" pitchFamily="34" charset="0"/>
                <a:buChar char="•"/>
              </a:pPr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Отговорност на работодателя покриваща наранявания на служителя поради трудова злополука</a:t>
              </a:r>
            </a:p>
            <a:p>
              <a:pPr algn="just" eaLnBrk="1" hangingPunct="1">
                <a:buFont typeface="Arial" pitchFamily="34" charset="0"/>
                <a:buChar char="•"/>
              </a:pPr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Групово здравно и/или злополука покритие срещу смърт и временна нетрудоспособност на служител поради инцидент или заболяване </a:t>
              </a:r>
              <a:endParaRPr lang="en-US" altLang="en-US" sz="16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just" eaLnBrk="1" hangingPunct="1">
                <a:buFont typeface="Arial" pitchFamily="34" charset="0"/>
                <a:buChar char="•"/>
              </a:pPr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Доброволно пенсионно осигуряване</a:t>
              </a:r>
            </a:p>
          </p:txBody>
        </p:sp>
        <p:pic>
          <p:nvPicPr>
            <p:cNvPr id="12" name="il_fi" descr="http://www.clearconsultants.com/images/employee/employe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24" y="4909765"/>
              <a:ext cx="1966913" cy="12969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8127942"/>
      </p:ext>
    </p:extLst>
  </p:cSld>
  <p:clrMapOvr>
    <a:masterClrMapping/>
  </p:clrMapOvr>
  <p:transition spd="slow" advClick="0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193585" y="477588"/>
            <a:ext cx="36718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Сфери на експертиза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0537" y="1406058"/>
            <a:ext cx="8348646" cy="5172733"/>
            <a:chOff x="406843" y="1343111"/>
            <a:chExt cx="8348646" cy="5172733"/>
          </a:xfrm>
        </p:grpSpPr>
        <p:sp>
          <p:nvSpPr>
            <p:cNvPr id="7" name="Title 2"/>
            <p:cNvSpPr txBox="1">
              <a:spLocks/>
            </p:cNvSpPr>
            <p:nvPr/>
          </p:nvSpPr>
          <p:spPr bwMode="auto">
            <a:xfrm>
              <a:off x="2851128" y="1343111"/>
              <a:ext cx="5753891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r>
                <a:rPr lang="ru-RU" altLang="en-US" sz="1800" i="1" dirty="0">
                  <a:latin typeface="Calibri" pitchFamily="34" charset="0"/>
                </a:rPr>
                <a:t>ЗАСТРАХОВКА ОТГОВОРНОСТ НА ДИРЕКТОРИ И ЧЛЕНОВЕ НА РЪКОВОДНИТЕ ОРГАНИ НА ДРУЖЕСТВА </a:t>
              </a:r>
              <a:r>
                <a:rPr lang="en-US" altLang="en-US" sz="1800" i="1" dirty="0">
                  <a:solidFill>
                    <a:srgbClr val="000000"/>
                  </a:solidFill>
                  <a:latin typeface="Calibri" pitchFamily="34" charset="0"/>
                </a:rPr>
                <a:t>(D &amp; O)</a:t>
              </a:r>
              <a:endParaRPr lang="bg-BG" altLang="en-US" sz="1800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8" name="il_fi" descr="http://il.nami.org/board_of_directors_ezr.jp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43" y="1782340"/>
              <a:ext cx="2146300" cy="14398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23"/>
            <p:cNvSpPr txBox="1">
              <a:spLocks noChangeArrowheads="1"/>
            </p:cNvSpPr>
            <p:nvPr/>
          </p:nvSpPr>
          <p:spPr bwMode="auto">
            <a:xfrm>
              <a:off x="2857832" y="3222635"/>
              <a:ext cx="5897657" cy="329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just" eaLnBrk="1" hangingPunct="1"/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Технологичните компании могат да е възползват от инвестирането в професионална отговорност. </a:t>
              </a:r>
            </a:p>
            <a:p>
              <a:pPr algn="just" eaLnBrk="1" hangingPunct="1"/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При толкова много бизнеси, които се придвижват към високо технологични методи, компаниите, които правят и осигуряват тези системи имат нужда да защитават себе си в случай, че нещо се случи неправилно. Например, ако един от техните клиенти открие грешки в програмирането, пропуски в </a:t>
              </a:r>
              <a:r>
                <a:rPr lang="bg-BG" altLang="en-US" sz="1600" dirty="0" err="1">
                  <a:solidFill>
                    <a:srgbClr val="000000"/>
                  </a:solidFill>
                  <a:latin typeface="Calibri" pitchFamily="34" charset="0"/>
                </a:rPr>
                <a:t>в</a:t>
              </a:r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 работата на софтуера или провал на технологията да работи на нивото, което е обещано, компаниите могат да се окажат в риск от съдебен процес.</a:t>
              </a:r>
            </a:p>
            <a:p>
              <a:pPr algn="just" eaLnBrk="1" hangingPunct="1"/>
              <a:r>
                <a:rPr lang="bg-BG" altLang="en-US" sz="1600" dirty="0">
                  <a:solidFill>
                    <a:srgbClr val="000000"/>
                  </a:solidFill>
                  <a:latin typeface="Calibri" pitchFamily="34" charset="0"/>
                </a:rPr>
                <a:t>За да се защитят от този тип въпроси, технологичните компании трябва да направят покритието за професионална отговорност  част от тяхното застрахователно портфолио.</a:t>
              </a:r>
            </a:p>
          </p:txBody>
        </p:sp>
        <p:sp>
          <p:nvSpPr>
            <p:cNvPr id="10" name="Title 2"/>
            <p:cNvSpPr txBox="1">
              <a:spLocks/>
            </p:cNvSpPr>
            <p:nvPr/>
          </p:nvSpPr>
          <p:spPr bwMode="auto">
            <a:xfrm>
              <a:off x="3004962" y="2253901"/>
              <a:ext cx="5148238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bg-BG" altLang="en-US" sz="1800" i="1" dirty="0">
                  <a:solidFill>
                    <a:srgbClr val="000000"/>
                  </a:solidFill>
                  <a:latin typeface="Calibri" pitchFamily="34" charset="0"/>
                </a:rPr>
                <a:t>Застраховка професионална отговорност </a:t>
              </a:r>
            </a:p>
          </p:txBody>
        </p:sp>
        <p:pic>
          <p:nvPicPr>
            <p:cNvPr id="11" name="Picture 2" descr="http://www.gargashinsurance.com/images/electronicequipment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59" y="5062110"/>
              <a:ext cx="2144713" cy="13223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631993"/>
      </p:ext>
    </p:extLst>
  </p:cSld>
  <p:clrMapOvr>
    <a:masterClrMapping/>
  </p:clrMapOvr>
  <p:transition spd="slow" advClick="0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148064" y="446086"/>
            <a:ext cx="36718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Сфери на експертиза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5750" y="1612900"/>
            <a:ext cx="8606730" cy="7288786"/>
            <a:chOff x="238126" y="1117600"/>
            <a:chExt cx="8606730" cy="728878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755901" y="2746375"/>
              <a:ext cx="6088955" cy="566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just" eaLnBrk="1" hangingPunct="1">
                <a:buFont typeface="Wingdings" panose="05000000000000000000" pitchFamily="2" charset="2"/>
                <a:buChar char="§"/>
              </a:pP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Презастрахователния отдел се координира от професионалисти с повече от 20 години опит в сферата но пасивното и активно презастраховане.</a:t>
              </a:r>
            </a:p>
            <a:p>
              <a:pPr algn="just" eaLnBrk="1" hangingPunct="1">
                <a:buFont typeface="Wingdings" panose="05000000000000000000" pitchFamily="2" charset="2"/>
                <a:buChar char="§"/>
              </a:pP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Ние предлагаме подкрепа за договорно и факултативно презастраховане</a:t>
              </a:r>
              <a:r>
                <a:rPr lang="en-US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, </a:t>
              </a: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във всички главни класове застраховане като Злополука</a:t>
              </a:r>
              <a:r>
                <a:rPr lang="en-US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&amp; </a:t>
              </a: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Здраве</a:t>
              </a:r>
              <a:r>
                <a:rPr lang="en-US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, </a:t>
              </a: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Автомобили, транспорт </a:t>
              </a:r>
              <a:r>
                <a:rPr lang="en-US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(</a:t>
              </a: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карго</a:t>
              </a:r>
              <a:r>
                <a:rPr lang="en-US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/ </a:t>
              </a: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морско</a:t>
              </a:r>
              <a:r>
                <a:rPr lang="en-US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), </a:t>
              </a: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имущество</a:t>
              </a:r>
              <a:r>
                <a:rPr lang="en-US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/ </a:t>
              </a: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прекъсване на дейността включително технически линии</a:t>
              </a:r>
              <a:r>
                <a:rPr lang="en-US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,</a:t>
              </a: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 общо застраховане </a:t>
              </a:r>
              <a:r>
                <a:rPr lang="en-US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(</a:t>
              </a: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Обща</a:t>
              </a:r>
              <a:r>
                <a:rPr lang="en-US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/ </a:t>
              </a: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Продуктова</a:t>
              </a:r>
              <a:r>
                <a:rPr lang="en-US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/</a:t>
              </a: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 Работодателска</a:t>
              </a:r>
              <a:r>
                <a:rPr lang="en-US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/ </a:t>
              </a: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професионална отговорност</a:t>
              </a:r>
              <a:r>
                <a:rPr lang="en-US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/ D&amp;O), </a:t>
              </a: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Сигурност</a:t>
              </a:r>
              <a:r>
                <a:rPr lang="en-US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&amp; </a:t>
              </a:r>
              <a:r>
                <a:rPr lang="bg-BG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гаранции</a:t>
              </a:r>
              <a:r>
                <a:rPr lang="en-US" altLang="en-US" sz="1800" dirty="0">
                  <a:solidFill>
                    <a:srgbClr val="1C1C1C"/>
                  </a:solidFill>
                  <a:latin typeface="Calibri" pitchFamily="34" charset="0"/>
                  <a:cs typeface="Times New Roman" pitchFamily="18" charset="0"/>
                </a:rPr>
                <a:t>.</a:t>
              </a:r>
            </a:p>
            <a:p>
              <a:pPr algn="just" eaLnBrk="1" hangingPunct="1">
                <a:lnSpc>
                  <a:spcPct val="90000"/>
                </a:lnSpc>
              </a:pPr>
              <a:endParaRPr lang="en-US" altLang="en-US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90000"/>
                </a:lnSpc>
              </a:pPr>
              <a:endParaRPr lang="en-US" altLang="en-US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90000"/>
                </a:lnSpc>
              </a:pPr>
              <a:endParaRPr lang="en-US" altLang="en-US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90000"/>
                </a:lnSpc>
              </a:pPr>
              <a:endParaRPr lang="en-US" altLang="en-US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90000"/>
                </a:lnSpc>
              </a:pPr>
              <a:endParaRPr lang="en-US" altLang="en-US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90000"/>
                </a:lnSpc>
              </a:pPr>
              <a:endParaRPr lang="en-US" altLang="en-US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90000"/>
                </a:lnSpc>
              </a:pPr>
              <a:endParaRPr lang="en-US" altLang="en-US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90000"/>
                </a:lnSpc>
              </a:pPr>
              <a:endParaRPr lang="en-US" altLang="en-US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90000"/>
                </a:lnSpc>
              </a:pPr>
              <a:endParaRPr lang="en-US" altLang="en-US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90000"/>
                </a:lnSpc>
              </a:pPr>
              <a:endParaRPr lang="en-US" altLang="en-US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90000"/>
                </a:lnSpc>
              </a:pPr>
              <a:endParaRPr lang="en-US" altLang="en-US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90000"/>
                </a:lnSpc>
              </a:pPr>
              <a:endParaRPr lang="en-US" altLang="en-US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90000"/>
                </a:lnSpc>
              </a:pPr>
              <a:endParaRPr lang="en-US" altLang="en-US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652168" y="1236017"/>
              <a:ext cx="56168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r>
                <a:rPr lang="bg-BG" altLang="en-US" sz="1800" i="1" dirty="0">
                  <a:solidFill>
                    <a:srgbClr val="1C1C1C"/>
                  </a:solidFill>
                  <a:latin typeface="Calibri" pitchFamily="34" charset="0"/>
                </a:rPr>
                <a:t>	</a:t>
              </a:r>
              <a:r>
                <a:rPr lang="bg-BG" altLang="en-US" i="1" dirty="0">
                  <a:solidFill>
                    <a:srgbClr val="1C1C1C"/>
                  </a:solidFill>
                  <a:latin typeface="Calibri" pitchFamily="34" charset="0"/>
                </a:rPr>
                <a:t>Презастраховане</a:t>
              </a:r>
            </a:p>
          </p:txBody>
        </p:sp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6" y="1117600"/>
              <a:ext cx="2232025" cy="17716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2775680"/>
      </p:ext>
    </p:extLst>
  </p:cSld>
  <p:clrMapOvr>
    <a:masterClrMapping/>
  </p:clrMapOvr>
  <p:transition spd="slow" advClick="0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813" y="2060575"/>
            <a:ext cx="4714875" cy="45831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bg-BG" altLang="en-US" sz="1800" dirty="0">
                <a:latin typeface="Calibri" pitchFamily="34" charset="0"/>
              </a:rPr>
              <a:t>Ние сме инициатор,  основател и член на Асоциацията на застрахователните брокери в Република България</a:t>
            </a:r>
            <a:endParaRPr lang="en-US" altLang="en-US" sz="1800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bg-BG" altLang="en-US" sz="1800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bg-BG" altLang="en-US" sz="1800" dirty="0">
                <a:latin typeface="Calibri" pitchFamily="34" charset="0"/>
              </a:rPr>
              <a:t>Българска търговско – промишлена палата</a:t>
            </a:r>
            <a:endParaRPr lang="en-US" altLang="en-US" sz="1800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bg-BG" altLang="en-US" sz="1800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bg-BG" altLang="en-US" sz="1800" dirty="0">
                <a:latin typeface="Calibri" pitchFamily="34" charset="0"/>
              </a:rPr>
              <a:t>Гръцко-Българския Бизнес съвет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bg-BG" altLang="en-US" sz="1800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bg-BG" altLang="en-US" sz="1800" dirty="0">
                <a:latin typeface="Calibri" pitchFamily="34" charset="0"/>
              </a:rPr>
              <a:t>Българо-Швейцарска Търговска камара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bg-BG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736306" y="548680"/>
            <a:ext cx="36718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bg-BG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Членства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143375"/>
            <a:ext cx="4143375" cy="107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373688"/>
            <a:ext cx="4114800" cy="1143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28938"/>
            <a:ext cx="4143375" cy="108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57375"/>
            <a:ext cx="4143375" cy="97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4283968" y="300038"/>
            <a:ext cx="450056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bg-BG" altLang="en-US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Процедура по обслужване </a:t>
            </a:r>
            <a:endParaRPr lang="en-US" altLang="en-US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bg-BG" altLang="en-US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 щети</a:t>
            </a:r>
          </a:p>
        </p:txBody>
      </p:sp>
      <p:sp>
        <p:nvSpPr>
          <p:cNvPr id="38916" name="Subtitle 15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215312" cy="5311775"/>
          </a:xfrm>
        </p:spPr>
        <p:txBody>
          <a:bodyPr/>
          <a:lstStyle/>
          <a:p>
            <a:pPr marL="285750" indent="-285750" algn="just" eaLnBrk="1" hangingPunct="1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bg-BG" alt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ЗБК „Балкан</a:t>
            </a:r>
            <a:r>
              <a:rPr lang="ja-JP" altLang="bg-BG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bg-BG" altLang="ja-JP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АД предоставя 24 часово обслужване при щети на клиента;</a:t>
            </a:r>
            <a:endParaRPr lang="en-US" altLang="ja-JP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</a:pPr>
            <a:r>
              <a:rPr lang="bg-BG" alt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Клиентът получава съвет  как се процедира при всяка щета в зависимост от естеството на събитието; за всеки автомобилен оглед при застрахователната компания присъства наш специалист с необходимата компетенция;</a:t>
            </a:r>
            <a:endParaRPr lang="en-US" altLang="en-US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</a:pPr>
            <a:r>
              <a:rPr lang="bg-BG" alt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 определени условия, договорености и пълномощия извършваме регистриране на автомобилни щети без прякото участие на клиента</a:t>
            </a:r>
            <a:r>
              <a:rPr lang="en-US" alt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Ние съдействаме по отстраняване на всички видове щети с лично присъствие на наш застрахователен брокер за всеки един от Вашите обекти</a:t>
            </a:r>
            <a:r>
              <a:rPr lang="en-US" alt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</a:pPr>
            <a:r>
              <a:rPr lang="bg-BG" alt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Отстраняването на щетата се разисква и съгласува с представител на клиента и се отразява по адекватен начин в документацията по щетата;</a:t>
            </a:r>
            <a:endParaRPr lang="en-US" altLang="en-US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bg-BG" altLang="en-U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Брокерът е отговорен за приключването на всяка щета в удовлетворителен размер, отговяващ на Общите условия и на Рамковата оферта за клиента.</a:t>
            </a:r>
            <a:endParaRPr lang="en-US" altLang="en-US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0006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bg-BG" altLang="en-US" sz="1700" dirty="0">
                <a:latin typeface="Calibri" pitchFamily="34" charset="0"/>
              </a:rPr>
              <a:t>За нас това е основен бизнес- имаме експертиза и обучен екип. Разполагаме със статистическа информация и подробна информация за всеки продукт на пазара. Знаем тънкостите и детайлите на всеки продукт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altLang="en-US" sz="1700" dirty="0">
                <a:latin typeface="Calibri" pitchFamily="34" charset="0"/>
              </a:rPr>
              <a:t> Ние сме независими – работим единствено и само за нашите клиенти. Ние представляваме интересите на клиентите си пред застрахователните компании, като по този начин осигуряваме прозрачност, компетенция, комфорт и честност в процеса на застраховане. Нашата независимост е и отговорност към клиента.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altLang="en-US" sz="1700" dirty="0">
                <a:latin typeface="Calibri" pitchFamily="34" charset="0"/>
              </a:rPr>
              <a:t> Като независим участник и посредник имаме възможност да сме балансьор в отношенията застрахован-застраховател като сме изцяло на страната на застрахования. Ние възстановяваме равновесието.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altLang="en-US" sz="1700" dirty="0">
                <a:latin typeface="Calibri" pitchFamily="34" charset="0"/>
              </a:rPr>
              <a:t> Осигуряваме конкурентост на застрахователния пазар и качество на предлаганите продукти чрез постоянен мониторинг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altLang="en-US" sz="1700" dirty="0">
                <a:latin typeface="Calibri" pitchFamily="34" charset="0"/>
              </a:rPr>
              <a:t> Познанието на контрагентите и пазара, ни дава възможност за точно и адекватно съдействие и консулт към клиентите ни на всеки един етап от процеса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bg-BG" altLang="en-US" sz="1700" dirty="0">
                <a:latin typeface="Calibri" pitchFamily="34" charset="0"/>
              </a:rPr>
              <a:t> Предлагаме единна точка за ръководене на риска. Един бил център със съсредоточени активности  по отношение на управление на застрахователния риск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bg-BG" altLang="en-US" sz="1400" dirty="0">
              <a:latin typeface="Calibri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980405" y="350838"/>
            <a:ext cx="36718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bg-BG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Предимства</a:t>
            </a:r>
          </a:p>
        </p:txBody>
      </p:sp>
    </p:spTree>
  </p:cSld>
  <p:clrMapOvr>
    <a:masterClrMapping/>
  </p:clrMapOvr>
  <p:transition spd="slow" advClick="0"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821398"/>
              </p:ext>
            </p:extLst>
          </p:nvPr>
        </p:nvGraphicFramePr>
        <p:xfrm>
          <a:off x="7482680" y="5013176"/>
          <a:ext cx="1260566" cy="1647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8506800" imgH="11117160" progId="">
                  <p:embed/>
                </p:oleObj>
              </mc:Choice>
              <mc:Fallback>
                <p:oleObj r:id="rId3" imgW="8506800" imgH="11117160" progId="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82680" y="5013176"/>
                        <a:ext cx="1260566" cy="1647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014912" y="548680"/>
            <a:ext cx="36718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bg-BG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Контакти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12776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bg-BG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bg-BG" altLang="en-US" sz="1800" dirty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bg-BG" altLang="en-US" sz="1800" u="sng" dirty="0">
                <a:latin typeface="Calibri" pitchFamily="34" charset="0"/>
              </a:rPr>
              <a:t>Централен офис:</a:t>
            </a:r>
            <a:r>
              <a:rPr lang="bg-BG" altLang="en-US" sz="1800" dirty="0">
                <a:latin typeface="Calibri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bg-BG" altLang="en-US" sz="1800" dirty="0">
                <a:latin typeface="Calibri" pitchFamily="34" charset="0"/>
              </a:rPr>
              <a:t>София 1202 </a:t>
            </a:r>
          </a:p>
          <a:p>
            <a:pPr algn="ctr" eaLnBrk="1" hangingPunct="1">
              <a:buFontTx/>
              <a:buNone/>
            </a:pPr>
            <a:r>
              <a:rPr lang="bg-BG" altLang="en-US" sz="1800" dirty="0">
                <a:latin typeface="Calibri" pitchFamily="34" charset="0"/>
              </a:rPr>
              <a:t>ул. </a:t>
            </a:r>
            <a:r>
              <a:rPr lang="ja-JP" altLang="bg-BG" sz="1800" dirty="0">
                <a:latin typeface="Calibri" pitchFamily="34" charset="0"/>
              </a:rPr>
              <a:t>“</a:t>
            </a:r>
            <a:r>
              <a:rPr lang="bg-BG" altLang="ja-JP" sz="1800" dirty="0">
                <a:latin typeface="Calibri" pitchFamily="34" charset="0"/>
              </a:rPr>
              <a:t>Клокотница</a:t>
            </a:r>
            <a:r>
              <a:rPr lang="ja-JP" altLang="bg-BG" sz="1800" dirty="0">
                <a:latin typeface="Calibri" pitchFamily="34" charset="0"/>
              </a:rPr>
              <a:t>”</a:t>
            </a:r>
            <a:r>
              <a:rPr lang="bg-BG" altLang="ja-JP" sz="1800" dirty="0">
                <a:latin typeface="Calibri" pitchFamily="34" charset="0"/>
              </a:rPr>
              <a:t> № 2а, етаж 9</a:t>
            </a:r>
          </a:p>
          <a:p>
            <a:pPr algn="ctr" eaLnBrk="1" hangingPunct="1">
              <a:buFontTx/>
              <a:buNone/>
            </a:pPr>
            <a:r>
              <a:rPr lang="bg-BG" altLang="en-US" sz="1800" dirty="0">
                <a:latin typeface="Calibri" pitchFamily="34" charset="0"/>
              </a:rPr>
              <a:t>Бизнес център </a:t>
            </a:r>
            <a:r>
              <a:rPr lang="ja-JP" altLang="bg-BG" sz="1800" dirty="0">
                <a:latin typeface="Calibri" pitchFamily="34" charset="0"/>
              </a:rPr>
              <a:t>“</a:t>
            </a:r>
            <a:r>
              <a:rPr lang="bg-BG" altLang="ja-JP" sz="1800" dirty="0">
                <a:latin typeface="Calibri" pitchFamily="34" charset="0"/>
              </a:rPr>
              <a:t>Ивел</a:t>
            </a:r>
            <a:r>
              <a:rPr lang="ja-JP" altLang="bg-BG" sz="1800" dirty="0">
                <a:latin typeface="Calibri" pitchFamily="34" charset="0"/>
              </a:rPr>
              <a:t>”</a:t>
            </a:r>
            <a:endParaRPr lang="bg-BG" altLang="ja-JP" sz="1800" dirty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bg-BG" altLang="en-US" sz="1800" dirty="0">
                <a:latin typeface="Calibri" pitchFamily="34" charset="0"/>
              </a:rPr>
              <a:t>тел.: 0700 100 75</a:t>
            </a:r>
          </a:p>
          <a:p>
            <a:pPr algn="ctr" eaLnBrk="1" hangingPunct="1">
              <a:buFontTx/>
              <a:buNone/>
            </a:pPr>
            <a:r>
              <a:rPr lang="bg-BG" altLang="en-US" sz="1800" dirty="0">
                <a:latin typeface="Calibri" pitchFamily="34" charset="0"/>
                <a:hlinkClick r:id="rId5"/>
              </a:rPr>
              <a:t>office@zbkbalkan.com</a:t>
            </a:r>
            <a:endParaRPr lang="bg-BG" altLang="en-US" sz="1800" dirty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bg-BG" altLang="en-US" sz="1800" dirty="0">
                <a:latin typeface="Calibri" pitchFamily="34" charset="0"/>
                <a:hlinkClick r:id="rId6"/>
              </a:rPr>
              <a:t>www.zbkbalkan.com</a:t>
            </a:r>
            <a:endParaRPr lang="bg-BG" altLang="en-US" sz="1800" dirty="0">
              <a:latin typeface="Calibri" pitchFamily="34" charset="0"/>
            </a:endParaRPr>
          </a:p>
        </p:txBody>
      </p:sp>
      <p:pic>
        <p:nvPicPr>
          <p:cNvPr id="5325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14500"/>
            <a:ext cx="3721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3077" y="1916832"/>
            <a:ext cx="8655428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Пълен набор от застрахователни продукти. Нови продукти от пазарите в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UK, US</a:t>
            </a:r>
            <a:endParaRPr lang="bg-BG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Възможност за избор и предоставяне на различни оферти от различни застрахователни компании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r-IN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местен и международен пазар. Предоставяме анализ на най-доброто предлагано към момента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покритие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Гъвкави застрахователни решения на застрахователните пазари от България,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Lloyd’s of London, </a:t>
            </a:r>
            <a:r>
              <a:rPr 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пазарите в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UK</a:t>
            </a:r>
            <a:r>
              <a:rPr 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, Германия, Холандия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Пълен набор от допълнителни услуги свързани но не лимитирани до застрахователния мениджмънт като: съдействие при завеждане на щети, оформяне на документи, квота на </a:t>
            </a:r>
            <a:r>
              <a:rPr lang="bg-BG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щетимост</a:t>
            </a:r>
            <a:r>
              <a:rPr 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, анализ на рисковете в клиента, представителство през застрахователя, юридически услуги, мениджмънт на щетите и тяхното отстраняване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24/7 работно време. Независимо от деня и часа, наш служител ще Ви окаже нужното съдействие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Застрахователен Одит на компанията Ви. Анализ на точните рискове и нужди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Тръжни процедури от Ваше име. Конкурентни продукти и решения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Допълнителни услуги свързани с Вашата мобилност – заместващ автомобил, </a:t>
            </a:r>
            <a:r>
              <a:rPr lang="bg-BG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авто</a:t>
            </a:r>
            <a:r>
              <a:rPr 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асистенция</a:t>
            </a:r>
            <a:r>
              <a:rPr 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 в страната и чужбина, алтернативен водач, ГТП, собствени сервизи и офиси в страната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0"/>
            <a:ext cx="5976664" cy="1276598"/>
          </a:xfrm>
        </p:spPr>
        <p:txBody>
          <a:bodyPr/>
          <a:lstStyle/>
          <a:p>
            <a:pPr algn="r"/>
            <a:r>
              <a:rPr lang="bg-BG" sz="2000" i="1" kern="1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Какво различава нас от стандартния застрахователен брокер</a:t>
            </a:r>
          </a:p>
        </p:txBody>
      </p:sp>
    </p:spTree>
    <p:extLst>
      <p:ext uri="{BB962C8B-B14F-4D97-AF65-F5344CB8AC3E}">
        <p14:creationId xmlns:p14="http://schemas.microsoft.com/office/powerpoint/2010/main" val="2600238027"/>
      </p:ext>
    </p:extLst>
  </p:cSld>
  <p:clrMapOvr>
    <a:masterClrMapping/>
  </p:clrMapOvr>
  <p:transition spd="slow" advClick="0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796136" y="404664"/>
            <a:ext cx="367188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История</a:t>
            </a: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395536" y="2033588"/>
            <a:ext cx="8334127" cy="48244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en-US" sz="1800" dirty="0">
                <a:latin typeface="Calibri" pitchFamily="34" charset="0"/>
              </a:rPr>
              <a:t>Лицензиран</a:t>
            </a:r>
            <a:r>
              <a:rPr lang="ru-RU" altLang="en-US" sz="1800" b="1" dirty="0">
                <a:latin typeface="Calibri" pitchFamily="34" charset="0"/>
              </a:rPr>
              <a:t> </a:t>
            </a:r>
            <a:r>
              <a:rPr lang="ru-RU" altLang="en-US" sz="1800" dirty="0">
                <a:latin typeface="Calibri" pitchFamily="34" charset="0"/>
              </a:rPr>
              <a:t>застрахователен брокер</a:t>
            </a:r>
            <a:r>
              <a:rPr lang="ru-RU" altLang="en-US" sz="1800" b="1" dirty="0">
                <a:latin typeface="Calibri" pitchFamily="34" charset="0"/>
              </a:rPr>
              <a:t> «ЗБК БАЛКАН» АД</a:t>
            </a:r>
            <a:r>
              <a:rPr lang="ru-RU" altLang="en-US" sz="1800" dirty="0">
                <a:latin typeface="Calibri" pitchFamily="34" charset="0"/>
              </a:rPr>
              <a:t> </a:t>
            </a:r>
            <a:r>
              <a:rPr lang="bg-BG" altLang="en-US" sz="1800" dirty="0">
                <a:latin typeface="Calibri" pitchFamily="34" charset="0"/>
              </a:rPr>
              <a:t>е създадено като търговско дружество с акционери български физически лица през 1998 г.</a:t>
            </a:r>
            <a:r>
              <a:rPr lang="ru-RU" altLang="en-US" sz="1800" dirty="0">
                <a:latin typeface="Calibri" pitchFamily="34" charset="0"/>
              </a:rPr>
              <a:t> след промяната на законодателството в застрахователната сфера, позволяващо функ</a:t>
            </a:r>
            <a:r>
              <a:rPr lang="bg-BG" altLang="en-US" sz="1800" dirty="0">
                <a:latin typeface="Calibri" pitchFamily="34" charset="0"/>
              </a:rPr>
              <a:t>ц</a:t>
            </a:r>
            <a:r>
              <a:rPr lang="ru-RU" altLang="en-US" sz="1800" dirty="0">
                <a:latin typeface="Calibri" pitchFamily="34" charset="0"/>
              </a:rPr>
              <a:t>и</a:t>
            </a:r>
            <a:r>
              <a:rPr lang="bg-BG" altLang="en-US" sz="1800" dirty="0">
                <a:latin typeface="Calibri" pitchFamily="34" charset="0"/>
              </a:rPr>
              <a:t>онирането на брокерството като институция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bg-BG" altLang="en-US" sz="1800" dirty="0">
                <a:latin typeface="Calibri" pitchFamily="34" charset="0"/>
              </a:rPr>
              <a:t>Вече 2</a:t>
            </a:r>
            <a:r>
              <a:rPr lang="en-US" altLang="en-US" sz="1800" dirty="0">
                <a:latin typeface="Calibri" pitchFamily="34" charset="0"/>
              </a:rPr>
              <a:t>1</a:t>
            </a:r>
            <a:r>
              <a:rPr lang="bg-BG" altLang="en-US" sz="1800" dirty="0">
                <a:latin typeface="Calibri" pitchFamily="34" charset="0"/>
              </a:rPr>
              <a:t> години ЗБК БАЛКАН успешно създава стандарти в българското застраховане</a:t>
            </a:r>
            <a:endParaRPr lang="en-US" altLang="en-US" sz="1800" dirty="0"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en-US" sz="1800" dirty="0">
                <a:latin typeface="Calibri" pitchFamily="34" charset="0"/>
              </a:rPr>
              <a:t> Нашият</a:t>
            </a:r>
            <a:r>
              <a:rPr lang="bg-BG" altLang="en-US" sz="1800" dirty="0">
                <a:latin typeface="Calibri" pitchFamily="34" charset="0"/>
              </a:rPr>
              <a:t> премиен приход за 201</a:t>
            </a:r>
            <a:r>
              <a:rPr lang="en-US" altLang="en-US" sz="1800" dirty="0">
                <a:latin typeface="Calibri" pitchFamily="34" charset="0"/>
              </a:rPr>
              <a:t>8</a:t>
            </a:r>
            <a:r>
              <a:rPr lang="bg-BG" altLang="en-US" sz="1800" dirty="0">
                <a:latin typeface="Calibri" pitchFamily="34" charset="0"/>
              </a:rPr>
              <a:t> г. Достигна 20 000 000 </a:t>
            </a:r>
            <a:r>
              <a:rPr lang="bg-BG" altLang="ja-JP" sz="1800" dirty="0">
                <a:latin typeface="Calibri" pitchFamily="34" charset="0"/>
              </a:rPr>
              <a:t>лв, което ни нарежда сред първите 20 застрахователни брокери в Република България и ни дава силна позиция за преговори със застрахователните и/ или презастрахователните компании</a:t>
            </a:r>
            <a:r>
              <a:rPr lang="en-US" altLang="ja-JP" sz="1800" dirty="0">
                <a:latin typeface="Calibri" pitchFamily="34" charset="0"/>
              </a:rPr>
              <a:t>;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bg-BG" altLang="en-US" sz="1800" dirty="0">
                <a:latin typeface="Calibri" pitchFamily="34" charset="0"/>
              </a:rPr>
              <a:t>Към настоящия момент брокерската къща извършва мониторинг върху управлението на риска и застрахователните потребности на повече от </a:t>
            </a:r>
            <a:r>
              <a:rPr lang="en-US" altLang="en-US" sz="1800" dirty="0">
                <a:latin typeface="Calibri" pitchFamily="34" charset="0"/>
              </a:rPr>
              <a:t>50</a:t>
            </a:r>
            <a:r>
              <a:rPr lang="bg-BG" altLang="en-US" sz="1800" dirty="0">
                <a:latin typeface="Calibri" pitchFamily="34" charset="0"/>
              </a:rPr>
              <a:t>00 фирми в цялата страна</a:t>
            </a:r>
            <a:r>
              <a:rPr lang="en-US" altLang="en-US" sz="1800" dirty="0">
                <a:latin typeface="Calibri" pitchFamily="34" charset="0"/>
              </a:rPr>
              <a:t>;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bg-BG" altLang="en-US" sz="1800" dirty="0">
                <a:latin typeface="Calibri" pitchFamily="34" charset="0"/>
              </a:rPr>
              <a:t>110 служители  в България</a:t>
            </a:r>
            <a:r>
              <a:rPr lang="en-US" altLang="en-US" sz="1800" dirty="0">
                <a:latin typeface="Calibri" pitchFamily="34" charset="0"/>
              </a:rPr>
              <a:t>;</a:t>
            </a:r>
            <a:endParaRPr lang="bg-BG" alt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74151"/>
      </p:ext>
    </p:extLst>
  </p:cSld>
  <p:clrMapOvr>
    <a:masterClrMapping/>
  </p:clrMapOvr>
  <p:transition spd="slow" advClick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004048" y="404664"/>
            <a:ext cx="367188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История</a:t>
            </a:r>
            <a:r>
              <a:rPr lang="en-US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(продължение</a:t>
            </a:r>
            <a:r>
              <a:rPr lang="en-US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bg-BG" altLang="en-US" sz="25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564904"/>
            <a:ext cx="8064897" cy="36933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През 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2015 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ЗБК БАЛКАН откри офис в Букурещ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Румъния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в момента имаме 12  служители там</a:t>
            </a:r>
            <a:endParaRPr lang="en-US" altLang="en-US" sz="1800" dirty="0">
              <a:solidFill>
                <a:srgbClr val="1C1C1C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rgbClr val="1C1C1C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Като трета стъпка на експанзията, ние сме горди да обявим създаването на нов офис в Букурещ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Румъния, където от декември 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 2015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 ние осъществяваме дейност свързана с:</a:t>
            </a:r>
            <a:endParaRPr lang="en-US" altLang="en-US" sz="1800" dirty="0">
              <a:solidFill>
                <a:srgbClr val="1C1C1C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rgbClr val="1C1C1C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Директно застраховане за целия румънски пазар във всички класове общо застраховане</a:t>
            </a:r>
            <a:endParaRPr lang="en-US" altLang="en-US" sz="1800" dirty="0">
              <a:solidFill>
                <a:srgbClr val="1C1C1C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endParaRPr lang="en-US" altLang="en-US" sz="1800" b="1" dirty="0">
              <a:solidFill>
                <a:srgbClr val="1C1C1C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rgbClr val="1C1C1C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Презастраховане свързано с цялата територия на Балканите 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България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Румъния, Македония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Албания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Сърбия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74894620"/>
      </p:ext>
    </p:extLst>
  </p:cSld>
  <p:clrMapOvr>
    <a:masterClrMapping/>
  </p:clrMapOvr>
  <p:transition spd="slow" advClick="0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4643438" y="333375"/>
            <a:ext cx="45005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Офиси в страната</a:t>
            </a:r>
          </a:p>
        </p:txBody>
      </p:sp>
      <p:sp>
        <p:nvSpPr>
          <p:cNvPr id="24579" name="Title 8"/>
          <p:cNvSpPr txBox="1">
            <a:spLocks/>
          </p:cNvSpPr>
          <p:nvPr/>
        </p:nvSpPr>
        <p:spPr bwMode="auto">
          <a:xfrm>
            <a:off x="714375" y="1500188"/>
            <a:ext cx="7772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bg-BG" altLang="en-US" sz="25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bg-BG" alt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Застрахователен брокер „БАЛКАН</a:t>
            </a:r>
            <a:r>
              <a:rPr lang="ja-JP" altLang="bg-BG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bg-BG" altLang="ja-JP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АД разполага с над 5</a:t>
            </a:r>
            <a:r>
              <a:rPr lang="en-US" altLang="ja-JP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bg-BG" altLang="ja-JP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офиса на територията на България</a:t>
            </a:r>
            <a:r>
              <a:rPr lang="en-US" altLang="ja-JP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bg-BG" altLang="ja-JP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0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2276872"/>
            <a:ext cx="7776864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57B755A-9C06-43F3-A031-F66C54200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93710"/>
              </p:ext>
            </p:extLst>
          </p:nvPr>
        </p:nvGraphicFramePr>
        <p:xfrm>
          <a:off x="863588" y="2396889"/>
          <a:ext cx="7128792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3" imgW="6480000" imgH="4007880" progId="">
                  <p:embed/>
                </p:oleObj>
              </mc:Choice>
              <mc:Fallback>
                <p:oleObj r:id="rId3" imgW="6480000" imgH="4007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3588" y="2396889"/>
                        <a:ext cx="7128792" cy="400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15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932040" y="332656"/>
            <a:ext cx="36718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Отдели на компанията и организация</a:t>
            </a:r>
            <a:endParaRPr lang="bg-BG" altLang="en-US" sz="25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743573"/>
            <a:ext cx="82296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Международен отдел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;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Отдел Имущество 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&amp; 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злополуки 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(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специализиран в подходящи имуществени застрахователни решения , създадени да покрият специфичните бизнес процеси на бизнеса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Отдел застраховки придобивки за служителите 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(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специализиран в здравни застрахователни договори за големи корпоративни и средни и малки фирми международно здравно застраховане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, 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пенсионно осигуряване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bg-BG" altLang="en-US" sz="1800" dirty="0">
                <a:latin typeface="Calibri" pitchFamily="34" charset="0"/>
              </a:rPr>
              <a:t>Отдел автомобилно застраховане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  <a:ea typeface="Verdana" pitchFamily="34" charset="0"/>
              </a:rPr>
              <a:t>;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  <a:ea typeface="Verdana" pitchFamily="34" charset="0"/>
              </a:rPr>
              <a:t>Отдел щети по </a:t>
            </a:r>
            <a:r>
              <a:rPr lang="bg-BG" altLang="en-US" sz="1800" dirty="0">
                <a:latin typeface="Calibri" pitchFamily="34" charset="0"/>
              </a:rPr>
              <a:t>автомобилно застраховане 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;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Специални линии. Финансови застраховки, кредитен риск, гаранции</a:t>
            </a:r>
            <a:endParaRPr lang="en-US" altLang="en-US" sz="1800" dirty="0">
              <a:solidFill>
                <a:srgbClr val="1C1C1C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Отдел морско карго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;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Отдел регионална мрежа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;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Лични линии </a:t>
            </a:r>
            <a:endParaRPr lang="en-US" altLang="en-US" sz="1800" dirty="0">
              <a:solidFill>
                <a:srgbClr val="1C1C1C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Център обслужване на превозни средстма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Презастраховане </a:t>
            </a:r>
            <a:r>
              <a:rPr lang="mr-IN" altLang="en-US" sz="1800" dirty="0">
                <a:solidFill>
                  <a:srgbClr val="1C1C1C"/>
                </a:solidFill>
                <a:latin typeface="Calibri" pitchFamily="34" charset="0"/>
              </a:rPr>
              <a:t>–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 базиран в Букурещ, Румъния</a:t>
            </a:r>
            <a:endParaRPr lang="en-US" altLang="en-US" sz="1800" dirty="0">
              <a:solidFill>
                <a:srgbClr val="1C1C1C"/>
              </a:solidFill>
              <a:latin typeface="Calibri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1800" dirty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1800" dirty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1800" dirty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18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28183"/>
      </p:ext>
    </p:extLst>
  </p:cSld>
  <p:clrMapOvr>
    <a:masterClrMapping/>
  </p:clrMapOvr>
  <p:transition spd="slow" advClick="0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860032" y="332656"/>
            <a:ext cx="36718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Нашия подход… фокус върху клиента</a:t>
            </a:r>
            <a:endParaRPr lang="bg-BG" altLang="en-US" sz="25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544" y="2204864"/>
            <a:ext cx="79216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Осигуряване на високи етични стандарти, интегрираност, прозрачност при връзките с клиента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;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Разработване на специални застрахователни решения за специфичните бизнес нужди на клиента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;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Организиране на търгове от името на клиента за осигуряване на най-конкурентните застрахователни предложения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;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Ние сме партньори със застрахователите, но всъщност ние винаги действаме в името на интереса на клиента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;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Подробен сравнителен отчет на застрахователни предложения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, 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анализ и директни препоръки за пласиране на застраховката.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Помощ при щети и подкрепа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Застрахователни надлежни услуги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. 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Консултиране по управление на риска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. </a:t>
            </a: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Съветване по законодателната съвместимост </a:t>
            </a:r>
            <a:r>
              <a:rPr lang="en-US" altLang="en-US" sz="1800" dirty="0">
                <a:solidFill>
                  <a:srgbClr val="1C1C1C"/>
                </a:solidFill>
                <a:latin typeface="Calibri" pitchFamily="34" charset="0"/>
              </a:rPr>
              <a:t>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bg-BG" altLang="en-US" sz="1800" dirty="0">
                <a:solidFill>
                  <a:srgbClr val="1C1C1C"/>
                </a:solidFill>
                <a:latin typeface="Calibri" pitchFamily="34" charset="0"/>
              </a:rPr>
              <a:t>Ежедневна администрация на застрахователните програми и осигуряване на бърза и ефективна реакция  на клиентските запитвания.</a:t>
            </a:r>
            <a:endParaRPr lang="en-US" altLang="en-US" sz="14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66565"/>
      </p:ext>
    </p:extLst>
  </p:cSld>
  <p:clrMapOvr>
    <a:masterClrMapping/>
  </p:clrMapOvr>
  <p:transition spd="slow" advClick="0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340643" y="1892769"/>
            <a:ext cx="8462714" cy="499578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2000" dirty="0">
                <a:latin typeface="Garamond" pitchFamily="18" charset="0"/>
              </a:rPr>
              <a:t>	</a:t>
            </a:r>
            <a:br>
              <a:rPr lang="bg-BG" altLang="en-US" sz="2000" dirty="0">
                <a:latin typeface="Garamond" pitchFamily="18" charset="0"/>
              </a:rPr>
            </a:br>
            <a:br>
              <a:rPr lang="bg-BG" altLang="en-US" sz="2000" dirty="0">
                <a:latin typeface="Garamond" pitchFamily="18" charset="0"/>
              </a:rPr>
            </a:br>
            <a:r>
              <a:rPr lang="bg-BG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От месец ноември 2006 г. застрахователен брокер </a:t>
            </a:r>
            <a:r>
              <a:rPr lang="ja-JP" alt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bg-BG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Балкан</a:t>
            </a:r>
            <a:r>
              <a:rPr lang="ja-JP" altLang="bg-BG" sz="16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bg-BG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 АД е</a:t>
            </a:r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единственият  български застрахователен брокер, член на </a:t>
            </a:r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WBN </a:t>
            </a:r>
            <a:r>
              <a:rPr lang="bg-BG" altLang="ja-JP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(</a:t>
            </a:r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Worldwide Broker Network</a:t>
            </a:r>
            <a:r>
              <a:rPr lang="bg-BG" altLang="ja-JP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)</a:t>
            </a:r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- международна мрежа от независими застрахователни брокери. </a:t>
            </a:r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WBN e </a:t>
            </a:r>
            <a:r>
              <a:rPr lang="bg-BG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най-голямата верига от независими застрахователни брокери в света</a:t>
            </a:r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и шести по големина, в класацията на всички брокери (включително международните брокери Марш, АОН, Уилис и ЕОС риск).</a:t>
            </a:r>
            <a:br>
              <a:rPr lang="bg-BG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WBN </a:t>
            </a:r>
            <a: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 състои от членове от над </a:t>
            </a:r>
            <a:r>
              <a:rPr lang="en-US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</a:t>
            </a:r>
            <a: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страни в Европа</a:t>
            </a:r>
            <a:r>
              <a:rPr lang="en-US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Америка и Пасифика</a:t>
            </a:r>
            <a:r>
              <a:rPr lang="en-US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които са пазрани лидери в съответния бизнес.</a:t>
            </a:r>
            <a:b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Към момента представляваме </a:t>
            </a:r>
            <a:r>
              <a:rPr lang="en-US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WBN </a:t>
            </a:r>
            <a: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en-US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mr-IN" altLang="ja-JP" sz="1600" dirty="0">
                <a:solidFill>
                  <a:srgbClr val="1C1C1C"/>
                </a:solidFill>
                <a:latin typeface="Calibri" pitchFamily="34" charset="0"/>
              </a:rPr>
              <a:t>–</a:t>
            </a:r>
            <a: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България, Румъния, Македония, Албания</a:t>
            </a:r>
            <a:b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Балкан извършва услуги по международно застраховане в следните съседни страни</a:t>
            </a:r>
            <a:r>
              <a:rPr lang="en-US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Македония</a:t>
            </a:r>
            <a:r>
              <a:rPr lang="en-US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-BG" altLang="ja-JP" sz="1600" b="1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</a:t>
            </a:r>
            <a:r>
              <a:rPr lang="en-US" altLang="ja-JP" sz="1600" b="1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2008</a:t>
            </a:r>
            <a:br>
              <a:rPr lang="en-US" altLang="ja-JP" sz="1600" b="1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Албания </a:t>
            </a:r>
            <a:r>
              <a:rPr lang="en-US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-BG" altLang="ja-JP" sz="1600" b="1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</a:t>
            </a:r>
            <a:r>
              <a:rPr lang="en-US" altLang="ja-JP" sz="1600" b="1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  <a:br>
              <a:rPr lang="bg-BG" altLang="ja-JP" sz="1600" b="1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altLang="ja-JP" sz="1600" b="1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Румъния: от 2015 г със собствен офис в Букурещ и 12 служителя</a:t>
            </a:r>
            <a:br>
              <a:rPr lang="bg-BG" altLang="ja-JP" sz="1600" b="1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bg-BG" altLang="ja-JP" sz="1600" b="1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altLang="ja-JP" sz="1600" b="1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декември </a:t>
            </a:r>
            <a:r>
              <a:rPr lang="en-US" altLang="ja-JP" sz="1600" b="1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</a:t>
            </a:r>
            <a:r>
              <a:rPr lang="bg-BG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застрахователен брокер Балкан е член на мрежата </a:t>
            </a:r>
            <a:r>
              <a:rPr lang="en-US" altLang="ja-JP" sz="1600" b="1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Unison Broker. </a:t>
            </a:r>
            <a:br>
              <a:rPr lang="en-US" altLang="ja-JP" sz="1600" b="1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Друга верига за международно застрахователно управление, с повече от </a:t>
            </a:r>
            <a:r>
              <a:rPr lang="en-US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години опит в международния бизнес. </a:t>
            </a:r>
            <a:br>
              <a:rPr lang="en-US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помощта на своите партньори, ЗБК Балкан АД осигурява на клиентите си директен достъп до международния застрахователен пазар. </a:t>
            </a:r>
            <a:br>
              <a:rPr lang="en-US" altLang="ja-JP" sz="1600" dirty="0">
                <a:solidFill>
                  <a:srgbClr val="1C1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ja-JP" sz="1600" b="1" dirty="0">
                <a:solidFill>
                  <a:srgbClr val="1C1C1C"/>
                </a:solidFill>
                <a:latin typeface="Calibri" pitchFamily="34" charset="0"/>
              </a:rPr>
            </a:br>
            <a:br>
              <a:rPr lang="en-US" altLang="ja-JP" sz="2000" b="1" dirty="0">
                <a:solidFill>
                  <a:srgbClr val="1C1C1C"/>
                </a:solidFill>
                <a:latin typeface="Calibri" pitchFamily="34" charset="0"/>
                <a:cs typeface="Times New Roman" pitchFamily="18" charset="0"/>
              </a:rPr>
            </a:br>
            <a:br>
              <a:rPr lang="en-US" altLang="ja-JP" sz="1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br>
              <a:rPr lang="bg-BG" altLang="ja-JP" sz="2000" dirty="0">
                <a:latin typeface="Times New Roman" pitchFamily="18" charset="0"/>
              </a:rPr>
            </a:br>
            <a:endParaRPr lang="bg-BG" altLang="en-US" sz="2000" dirty="0">
              <a:latin typeface="Times New Roman" pitchFamily="18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4644008" y="404664"/>
            <a:ext cx="36718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bg-BG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 нас</a:t>
            </a: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805759" y="457928"/>
            <a:ext cx="36718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bg-BG" altLang="en-US" sz="25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 нас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33871" y="1462519"/>
            <a:ext cx="669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bg-BG" altLang="en-US" sz="1800" i="1" dirty="0">
                <a:solidFill>
                  <a:srgbClr val="1C1C1C"/>
                </a:solidFill>
                <a:latin typeface="Calibri" pitchFamily="34" charset="0"/>
              </a:rPr>
              <a:t>Годишен ръст на премийния приход за последните </a:t>
            </a:r>
            <a:r>
              <a:rPr lang="en-US" altLang="en-US" sz="1800" i="1" dirty="0">
                <a:solidFill>
                  <a:srgbClr val="1C1C1C"/>
                </a:solidFill>
                <a:latin typeface="Calibri" pitchFamily="34" charset="0"/>
              </a:rPr>
              <a:t>13 </a:t>
            </a:r>
            <a:r>
              <a:rPr lang="bg-BG" altLang="en-US" sz="1800" i="1" dirty="0">
                <a:solidFill>
                  <a:srgbClr val="1C1C1C"/>
                </a:solidFill>
                <a:latin typeface="Calibri" pitchFamily="34" charset="0"/>
              </a:rPr>
              <a:t>години</a:t>
            </a:r>
            <a:endParaRPr lang="en-US" altLang="en-US" sz="1800" i="1" dirty="0">
              <a:solidFill>
                <a:srgbClr val="1C1C1C"/>
              </a:solidFill>
              <a:latin typeface="Calibri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223844"/>
              </p:ext>
            </p:extLst>
          </p:nvPr>
        </p:nvGraphicFramePr>
        <p:xfrm>
          <a:off x="683568" y="2276872"/>
          <a:ext cx="68407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2A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478414"/>
              </p:ext>
            </p:extLst>
          </p:nvPr>
        </p:nvGraphicFramePr>
        <p:xfrm>
          <a:off x="899592" y="2420888"/>
          <a:ext cx="64087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9433232"/>
      </p:ext>
    </p:extLst>
  </p:cSld>
  <p:clrMapOvr>
    <a:masterClrMapping/>
  </p:clrMapOvr>
  <p:transition spd="slow" advClick="0">
    <p:cover dir="d"/>
  </p:transition>
</p:sld>
</file>

<file path=ppt/theme/theme1.xml><?xml version="1.0" encoding="utf-8"?>
<a:theme xmlns:a="http://schemas.openxmlformats.org/drawingml/2006/main" name="Balkan1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1B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FF7D6"/>
      </a:accent5>
      <a:accent6>
        <a:srgbClr val="E78A5C"/>
      </a:accent6>
      <a:hlink>
        <a:srgbClr val="CC3300"/>
      </a:hlink>
      <a:folHlink>
        <a:srgbClr val="996600"/>
      </a:folHlink>
    </a:clrScheme>
    <a:fontScheme name="Balka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ka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ka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ka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ka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ka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ka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ka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ka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ka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ka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ka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ka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kan1 13">
        <a:dk1>
          <a:srgbClr val="E9D497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C7B58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kan1 14">
        <a:dk1>
          <a:srgbClr val="666633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56562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kan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FFCC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kan1 1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CC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6085</TotalTime>
  <Words>1546</Words>
  <Application>Microsoft Office PowerPoint</Application>
  <PresentationFormat>On-screen Show (4:3)</PresentationFormat>
  <Paragraphs>152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Garamond</vt:lpstr>
      <vt:lpstr>Georgia</vt:lpstr>
      <vt:lpstr>Times New Roman</vt:lpstr>
      <vt:lpstr>Wingdings</vt:lpstr>
      <vt:lpstr>Balkan1</vt:lpstr>
      <vt:lpstr>ЗБК Балкан – Вашият експертен партньор в застраховането </vt:lpstr>
      <vt:lpstr>Какво различава нас от стандартния застрахователен брокер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От месец ноември 2006 г. застрахователен брокер “Балкан” АД е единственият  български застрахователен брокер, член на WBN (Worldwide Broker Network) - международна мрежа от независими застрахователни брокери. WBN e най-голямата верига от независими застрахователни брокери в света и шести по големина, в класацията на всички брокери (включително международните брокери Марш, АОН, Уилис и ЕОС риск). WBN се състои от членове от над 70 страни в Европа, Америка и Пасифика, които са пазрани лидери в съответния бизнес.  Към момента представляваме WBN за SEE – България, Румъния, Македония, Албания  Балкан извършва услуги по международно застраховане в следните съседни страни: Македония: от 2008 Албания : от 2010 Румъния: от 2015 г със собствен офис в Букурещ и 12 служителя  От декември 2015 застрахователен брокер Балкан е член на мрежата Unison Broker.  Друга верига за международно застрахователно управление, с повече от 30 години опит в международния бизнес.  С помощта на своите партньори, ЗБК Балкан АД осигурява на клиентите си директен достъп до международния застрахователен пазар.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Eicos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Svilen</dc:creator>
  <cp:lastModifiedBy>Admin</cp:lastModifiedBy>
  <cp:revision>479</cp:revision>
  <cp:lastPrinted>2016-11-02T11:16:39Z</cp:lastPrinted>
  <dcterms:created xsi:type="dcterms:W3CDTF">2006-06-05T08:36:30Z</dcterms:created>
  <dcterms:modified xsi:type="dcterms:W3CDTF">2019-10-08T20:36:51Z</dcterms:modified>
</cp:coreProperties>
</file>